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1"/>
  </p:notesMasterIdLst>
  <p:sldIdLst>
    <p:sldId id="281" r:id="rId2"/>
    <p:sldId id="266" r:id="rId3"/>
    <p:sldId id="368" r:id="rId4"/>
    <p:sldId id="330" r:id="rId5"/>
    <p:sldId id="267" r:id="rId6"/>
    <p:sldId id="369" r:id="rId7"/>
    <p:sldId id="269" r:id="rId8"/>
    <p:sldId id="293" r:id="rId9"/>
    <p:sldId id="370" r:id="rId10"/>
    <p:sldId id="273" r:id="rId11"/>
    <p:sldId id="274" r:id="rId12"/>
    <p:sldId id="332" r:id="rId13"/>
    <p:sldId id="282" r:id="rId14"/>
    <p:sldId id="345" r:id="rId15"/>
    <p:sldId id="329" r:id="rId16"/>
    <p:sldId id="375" r:id="rId17"/>
    <p:sldId id="331" r:id="rId18"/>
    <p:sldId id="290" r:id="rId19"/>
    <p:sldId id="333" r:id="rId20"/>
    <p:sldId id="291" r:id="rId21"/>
    <p:sldId id="347" r:id="rId22"/>
    <p:sldId id="292" r:id="rId23"/>
    <p:sldId id="376" r:id="rId24"/>
    <p:sldId id="334" r:id="rId25"/>
    <p:sldId id="295" r:id="rId26"/>
    <p:sldId id="358" r:id="rId27"/>
    <p:sldId id="296" r:id="rId28"/>
    <p:sldId id="346" r:id="rId29"/>
    <p:sldId id="297" r:id="rId30"/>
    <p:sldId id="335" r:id="rId31"/>
    <p:sldId id="298" r:id="rId32"/>
    <p:sldId id="357" r:id="rId33"/>
    <p:sldId id="299" r:id="rId34"/>
    <p:sldId id="348" r:id="rId35"/>
    <p:sldId id="300" r:id="rId36"/>
    <p:sldId id="336" r:id="rId37"/>
    <p:sldId id="301" r:id="rId38"/>
    <p:sldId id="350" r:id="rId39"/>
    <p:sldId id="304" r:id="rId40"/>
    <p:sldId id="302" r:id="rId41"/>
    <p:sldId id="303" r:id="rId42"/>
    <p:sldId id="351" r:id="rId43"/>
    <p:sldId id="305" r:id="rId44"/>
    <p:sldId id="306" r:id="rId45"/>
    <p:sldId id="356" r:id="rId46"/>
    <p:sldId id="344" r:id="rId47"/>
    <p:sldId id="377" r:id="rId48"/>
    <p:sldId id="307" r:id="rId49"/>
    <p:sldId id="308" r:id="rId50"/>
    <p:sldId id="349" r:id="rId51"/>
    <p:sldId id="352" r:id="rId52"/>
    <p:sldId id="310" r:id="rId53"/>
    <p:sldId id="355" r:id="rId54"/>
    <p:sldId id="309" r:id="rId55"/>
    <p:sldId id="371" r:id="rId56"/>
    <p:sldId id="311" r:id="rId57"/>
    <p:sldId id="313" r:id="rId58"/>
    <p:sldId id="372" r:id="rId59"/>
    <p:sldId id="312" r:id="rId60"/>
    <p:sldId id="320" r:id="rId61"/>
    <p:sldId id="321" r:id="rId62"/>
    <p:sldId id="354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16" r:id="rId72"/>
    <p:sldId id="340" r:id="rId73"/>
    <p:sldId id="317" r:id="rId74"/>
    <p:sldId id="338" r:id="rId75"/>
    <p:sldId id="322" r:id="rId76"/>
    <p:sldId id="339" r:id="rId77"/>
    <p:sldId id="323" r:id="rId78"/>
    <p:sldId id="314" r:id="rId79"/>
    <p:sldId id="341" r:id="rId80"/>
    <p:sldId id="315" r:id="rId81"/>
    <p:sldId id="326" r:id="rId82"/>
    <p:sldId id="342" r:id="rId83"/>
    <p:sldId id="327" r:id="rId84"/>
    <p:sldId id="374" r:id="rId85"/>
    <p:sldId id="318" r:id="rId86"/>
    <p:sldId id="373" r:id="rId87"/>
    <p:sldId id="378" r:id="rId88"/>
    <p:sldId id="324" r:id="rId89"/>
    <p:sldId id="367" r:id="rId90"/>
  </p:sldIdLst>
  <p:sldSz cx="12192000" cy="6858000"/>
  <p:notesSz cx="6858000" cy="9144000"/>
  <p:embeddedFontLs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Calibri Light" panose="020F0302020204030204" pitchFamily="34" charset="0"/>
      <p:regular r:id="rId96"/>
      <p:italic r:id="rId97"/>
    </p:embeddedFont>
    <p:embeddedFont>
      <p:font typeface="NanumBarunGothic" panose="020B0603020101020101" pitchFamily="34" charset="-127"/>
      <p:regular r:id="rId98"/>
      <p:bold r:id="rId99"/>
    </p:embeddedFont>
    <p:embeddedFont>
      <p:font typeface="NANUMBARUNGOTHIC LIGHT" panose="020B0603020101020101" pitchFamily="34" charset="-127"/>
      <p:regular r:id="rId100"/>
    </p:embeddedFont>
    <p:embeddedFont>
      <p:font typeface="NANUMBARUNGOTHIC LIGHT" panose="020B0603020101020101" pitchFamily="34" charset="-127"/>
      <p:regular r:id="rId100"/>
    </p:embeddedFont>
  </p:embeddedFontLst>
  <p:defaultTextStyle>
    <a:defPPr>
      <a:defRPr lang="ko-Kore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E4D"/>
    <a:srgbClr val="FFCC02"/>
    <a:srgbClr val="50C11A"/>
    <a:srgbClr val="C65C6C"/>
    <a:srgbClr val="8DBAD9"/>
    <a:srgbClr val="98D800"/>
    <a:srgbClr val="F5F5F5"/>
    <a:srgbClr val="FF9D52"/>
    <a:srgbClr val="FFEFC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5865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outlineViewPr>
    <p:cViewPr>
      <p:scale>
        <a:sx n="33" d="100"/>
        <a:sy n="33" d="100"/>
      </p:scale>
      <p:origin x="0" y="-206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CA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AA93B-55C9-2E40-BDBB-E9E76DF00161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CA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CA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34319-0B22-BB4D-A399-F808F7534BE7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11768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1.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년도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월별 전력량을 시각화 한 결과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 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계절성이 보이는 것을 확인 할 수 있다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2.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시도별 일반용 전력량을 확인 해 본 결과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 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서울특별시가 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개의 광역시 보다 많이 사용되는 것을 확인할 수 있었다</a:t>
            </a:r>
            <a:endParaRPr lang="en-US" altLang="ko-KR" sz="1200" u="none" strike="noStrike" dirty="0">
              <a:solidFill>
                <a:srgbClr val="000000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11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7600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4.</a:t>
            </a:r>
            <a:r>
              <a:rPr kumimoji="1" lang="ko-KR" altLang="en-US" dirty="0"/>
              <a:t> 울산광역시가 산업용 전기를 다른 지역보다 많이 사용되는 것을 확인할 수 있었다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1200</a:t>
            </a:r>
            <a:r>
              <a:rPr kumimoji="1" lang="ko-KR" altLang="en-US" dirty="0"/>
              <a:t>여개 기업이 에너지 다소비업체이다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&gt;</a:t>
            </a:r>
            <a:r>
              <a:rPr kumimoji="1" lang="ko-KR" altLang="en-US" dirty="0"/>
              <a:t> 산업도시라는 특성으로 인해 전기 소비가 산업부문에서 </a:t>
            </a:r>
            <a:r>
              <a:rPr kumimoji="1" lang="en-US" altLang="ko-KR" dirty="0"/>
              <a:t>70% </a:t>
            </a:r>
            <a:r>
              <a:rPr kumimoji="1" lang="ko-KR" altLang="en-US" dirty="0"/>
              <a:t>안팎으로 이루어진다</a:t>
            </a:r>
            <a:r>
              <a:rPr kumimoji="1" lang="en-US" altLang="ko-KR" dirty="0"/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20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648942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u="none" strike="noStrike" dirty="0">
              <a:solidFill>
                <a:srgbClr val="000000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21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013723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불쾌지수와 산업용 전력사용량의 관계를 확인해 본 결과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불쾌지수의 변화에 따라 산업용 전력사용량은 일정해 보이므로 관계가 없음을 확인 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일까지의 사회적 거리 두기 강화 기간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 확진자 수가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안팎으로 떨어졌다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5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일부터 생활 속 거리두기라는 이름으로 생활 방역을 시작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산업용 전력 사용량과 기온의 관계를 확인해 본 결과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서울특별시만 겨울과 여름에 산업용 전력 사용량이 많이 사용되는 것으로 확인되었다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b="0" dirty="0">
                <a:effectLst/>
              </a:rPr>
            </a:br>
            <a:r>
              <a:rPr lang="en-US" altLang="ko-KR" b="0" dirty="0">
                <a:effectLst/>
              </a:rPr>
              <a:t>8.</a:t>
            </a:r>
            <a:r>
              <a:rPr lang="ko-KR" altLang="en-US" b="0" dirty="0">
                <a:effectLst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4,5,6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월의 추세를 확인해 본 결과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년도 보다 전력 사용량이 많이 줄어든 것을 확인 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22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654025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8.</a:t>
            </a:r>
            <a:r>
              <a:rPr lang="ko-KR" altLang="en-US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일반용 전력 사용량과 기온의 관계를 확인해 본 결과</a:t>
            </a: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 </a:t>
            </a:r>
            <a:r>
              <a:rPr lang="ko-KR" altLang="en-US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지역에 상관없이 겨울과 여름에 전력을 많이 사용하는 것으로 나타났다</a:t>
            </a: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23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172882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4.</a:t>
            </a:r>
            <a:r>
              <a:rPr kumimoji="1" lang="ko-KR" altLang="en-US" dirty="0"/>
              <a:t> 울산광역시가 산업용 전기를 다른 지역보다 많이 사용되는 것을 확인할 수 있었다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1200</a:t>
            </a:r>
            <a:r>
              <a:rPr kumimoji="1" lang="ko-KR" altLang="en-US" dirty="0"/>
              <a:t>여개 기업이 에너지 다소비업체이다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&gt;</a:t>
            </a:r>
            <a:r>
              <a:rPr kumimoji="1" lang="ko-KR" altLang="en-US" dirty="0"/>
              <a:t> 산업도시라는 특성으로 인해 전기 소비가 산업부문에서 </a:t>
            </a:r>
            <a:r>
              <a:rPr kumimoji="1" lang="en-US" altLang="ko-KR" dirty="0"/>
              <a:t>70% </a:t>
            </a:r>
            <a:r>
              <a:rPr kumimoji="1" lang="ko-KR" altLang="en-US" dirty="0"/>
              <a:t>안팎으로 이루어진다</a:t>
            </a:r>
            <a:r>
              <a:rPr kumimoji="1" lang="en-US" altLang="ko-KR" dirty="0"/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5.</a:t>
            </a:r>
            <a:r>
              <a:rPr kumimoji="1" lang="ko-KR" altLang="en-US" dirty="0"/>
              <a:t> 산업용 전력 사용량 데이터 분포를 확인 해 본 결과</a:t>
            </a:r>
            <a:r>
              <a:rPr kumimoji="1" lang="en-US" altLang="ko-KR" dirty="0"/>
              <a:t>, </a:t>
            </a:r>
            <a:r>
              <a:rPr kumimoji="1" lang="ko-KR" altLang="en-US" dirty="0"/>
              <a:t> 오른쪽으로 꼬리가 긴 분포를 보이고 있어 로그 변환을 통해 정규분포 형태로 나타내 주었다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24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045022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연도를 기준으로 보면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년도부터 가로등 전력 사용량이 약간 줄어든 것을 확인 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년도부터 코로나의 본격적인 시작이므로 ‘코로나가 가로등 전력 사용량에 영향을 끼쳤을까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?’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생각을 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b="0" dirty="0">
                <a:effectLst/>
              </a:rPr>
            </a:br>
            <a:r>
              <a:rPr lang="en-US" altLang="ko-KR" b="0" dirty="0">
                <a:effectLst/>
              </a:rPr>
              <a:t>2.</a:t>
            </a:r>
            <a:r>
              <a:rPr lang="ko-KR" altLang="en-US" b="0" dirty="0">
                <a:effectLst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월을 기준으로 보면 밤이 짧은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5~8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월의 전력 사용량은 줄어들고 밤이 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11~2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월의 전력 사용량은 높은 것을 볼 수 있고 가로등의 전력 사용량은 계절성을 띄는 것을 확인할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b="0" dirty="0">
                <a:effectLst/>
              </a:rPr>
            </a:br>
            <a:r>
              <a:rPr lang="en-US" altLang="ko-KR" b="0" dirty="0">
                <a:effectLst/>
              </a:rPr>
              <a:t>3.</a:t>
            </a:r>
            <a:r>
              <a:rPr lang="ko-KR" altLang="en-US" b="0" dirty="0">
                <a:effectLst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시도별 가로등 전력 사용량은 인천광역시가 가장 높았다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이유를 분석해 보니 겨울에는 밤이 길기 때문에 공항과 항만이 있는 인천에서 가로등을 많이 오래 켜기 때문에 겨울 쪽으로 갈수록 인천이 가로등 전력 사용량이 증가한다고 볼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25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172320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연도를 기준으로 보면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년도부터 가로등 전력 사용량이 약간 줄어든 것을 확인 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년도부터 코로나의 본격적인 시작이므로 ‘코로나가 가로등 전력 사용량에 영향을 끼쳤을까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?’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생각을 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b="0" dirty="0">
                <a:effectLst/>
              </a:rPr>
            </a:br>
            <a:r>
              <a:rPr lang="en-US" altLang="ko-KR" b="0" dirty="0">
                <a:effectLst/>
              </a:rPr>
              <a:t>2.</a:t>
            </a:r>
            <a:r>
              <a:rPr lang="ko-KR" altLang="en-US" b="0" dirty="0">
                <a:effectLst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월을 기준으로 보면 밤이 짧은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5~8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월의 전력 사용량은 줄어들고 밤이 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11~2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월의 전력 사용량은 높은 것을 볼 수 있고 가로등의 전력 사용량은 계절성을 띄는 것을 확인할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b="0" dirty="0">
                <a:effectLst/>
              </a:rPr>
            </a:br>
            <a:r>
              <a:rPr lang="en-US" altLang="ko-KR" b="0" dirty="0">
                <a:effectLst/>
              </a:rPr>
              <a:t>3.</a:t>
            </a:r>
            <a:r>
              <a:rPr lang="ko-KR" altLang="en-US" b="0" dirty="0">
                <a:effectLst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시도별 가로등 전력 사용량은 인천광역시가 가장 높았다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이유를 분석해 보니 겨울에는 밤이 길기 때문에 공항과 항만이 있는 인천에서 가로등을 많이 오래 켜기 때문에 겨울 쪽으로 갈수록 인천이 가로등 전력 사용량이 증가한다고 볼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26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674190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27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778815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28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4099647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29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60347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u="none" strike="noStrike" dirty="0">
              <a:solidFill>
                <a:srgbClr val="000000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12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328335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30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475795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lt"/>
              <a:buNone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특정 시간대에 집중되는 전력 수요를 분산하고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전기 사용이 적은 심야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밤 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11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~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아침 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시간대 수요를 증대시켜 전력설비를 효율적으로 이용하기 위하여 심야시간대에 전기를 공급받아 열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온수 또는 얼음을 생산하거나 전기를 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ESS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 저장했다가 </a:t>
            </a:r>
            <a:r>
              <a:rPr lang="ko-KR" altLang="en-US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급탕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난방 또는 냉방에 이용하거나 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ESS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와 연결된 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EHP(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전기히트펌프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를 가동하는 심야전력기기에 대하여 별도의 전기요금을 적용하는 제도</a:t>
            </a:r>
            <a:endParaRPr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>
              <a:lnSpc>
                <a:spcPct val="150000"/>
              </a:lnSpc>
              <a:buFont typeface="+mj-lt"/>
              <a:buNone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심야 전력 요금은 심야시간에 사용한 모든 전력량에 대하여 적용하는 요금이 아니라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심야전력 기기의 심야시간 사용전력량에 대해서만 적용하는 </a:t>
            </a:r>
            <a:r>
              <a:rPr lang="ko-KR" altLang="en-US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요금제도입니다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심야전력 계량기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타임스위치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포함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를 따로 설치하여 사용량을 검침한 후 </a:t>
            </a:r>
            <a:r>
              <a:rPr lang="ko-KR" altLang="en-US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일반요금과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별도로 요금이 청구된다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연도에 따른 심야 전력 사용량은 해가 지날 수록 서서히 줄어드는 경향을 보인다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ko-KR" altLang="en-US" b="0" dirty="0">
                <a:effectLst/>
              </a:rPr>
            </a:br>
            <a:r>
              <a:rPr lang="en-US" altLang="ko-KR" b="0" dirty="0">
                <a:effectLst/>
              </a:rPr>
              <a:t>2.</a:t>
            </a:r>
            <a:r>
              <a:rPr lang="ko-KR" altLang="en-US" b="0" dirty="0">
                <a:effectLst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월을 기준으로 보면 기온이 높은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5~8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월의 전력 사용량은 줄어들고 기온이 낮은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11~2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월의 전력 사용량은 높은 것을 볼 수 있고 심야의 전력 사용량은 계절성을 띄는 것을 확인할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31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919989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lt"/>
              <a:buNone/>
            </a:pPr>
            <a:r>
              <a:rPr lang="en-US" altLang="ko-KR" b="0" dirty="0">
                <a:effectLst/>
              </a:rPr>
              <a:t>3.</a:t>
            </a:r>
            <a:r>
              <a:rPr lang="ko-KR" altLang="en-US" b="0" dirty="0">
                <a:effectLst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시도별 심야 전력 사용량은 인천광역시가 가장 높았다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인천의 전력수요가 지속적으로 늘고 있는데 심야시간대에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전력피크가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걸리고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2~3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시쯤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전력피크가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발생했던 데 반해 근래에는 산업시설이 많아지면서 심야전력 수요가 급증하고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32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37055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33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894180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34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601274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심야 전력 사용량은 기온이 낮으면 전력 사용량이 늘어나며 기온이 높으면 전력 사용량이 줄어드는 그래프를 보이므로 기온과 상관관계가 있다고 볼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가로등 전력과 마찬가지로 평균 기온이 낮은 겨울에는 일조시간이 짧기때문에 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35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769894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심야 전력 사용량은 기온이 낮으면 전력 사용량이 늘어나며 기온이 높으면 전력 사용량이 줄어드는 그래프를 보이므로 기온과 상관관계가 있다고 볼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가로등 전력과 마찬가지로 평균 기온이 낮은 겨울에는 일조시간이 짧기때문에 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36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401677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농사용 전력 사용량은 매년 증가하는 추세를 보이고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농사용 전력 사용량은 계절성을 띠고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인천광역시가 다른 시도에 비해 농사용 전력 사용량이 높다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37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649059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농사용 전력 사용량은 매년 증가하는 추세를 보이고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농사용 전력 사용량은 계절성을 띠고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인천광역시가 다른 시도에 비해 농사용 전력 사용량이 높다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38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803219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농사용 전력 사용량은 매년 증가하는 추세를 보이고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농사용 전력 사용량은 계절성을 띄고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인천광역시가 다른 시도에 비해 농사용 전력 사용량이 높다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39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88720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4.</a:t>
            </a:r>
            <a:r>
              <a:rPr kumimoji="1" lang="ko-KR" altLang="en-US" dirty="0"/>
              <a:t> 시도별 일반용 전력량에서 서울특별시가 일반용 전기를 다른 지역보다 많이 사용되는 것을 확인할 수 있었다</a:t>
            </a:r>
            <a:r>
              <a:rPr kumimoji="1" lang="en-US" altLang="ko-KR" dirty="0"/>
              <a:t>.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서울특별시에는 중구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영등포구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강남구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서초구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송파구 지역과 같은 상업용 빌딩과 업무 시설이 밀집 되어 있어 일반용 전력 사용량을 가장 많이 사용하게 된다</a:t>
            </a:r>
            <a:r>
              <a:rPr kumimoji="1" lang="en-US" altLang="ko-KR" dirty="0"/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13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575294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농업용 전기 사용량과 확진자 수의 추이는 유의미한 상관관계가 없다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오른쪽으로 꼬리가 긴 형태의 분포로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피처 스케일링이 필요하다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로그 변환을 적용한 결과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 분포와 유사한 형태로 변경된 것을 볼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40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349137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지역에서는 여름과 겨울에 전력 사용량이 많았으나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인천광역시의 경우 가을에 전력 사용량이 가장 많다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경지면적이 가장 넓은 인천광역시 강화군의 가을철 추수로 인한 것으로 볼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41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843637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심야 전력 사용량은 기온이 낮으면 전력 사용량이 늘어나며 기온이 높으면 전력 사용량이 줄어드는 그래프를 보이므로 기온과 상관관계가 있다고 볼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가로등 전력과 마찬가지로 평균 기온이 낮은 겨울에는 일조시간이 짧기때문에 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42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4124160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u="none" strike="noStrike" dirty="0">
              <a:solidFill>
                <a:srgbClr val="000000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43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741453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44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79440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45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2606489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u="none" strike="noStrike" dirty="0">
              <a:solidFill>
                <a:srgbClr val="000000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46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936412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8.</a:t>
            </a:r>
            <a:r>
              <a:rPr lang="ko-KR" altLang="en-US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일반용 전력 사용량과 기온의 관계를 확인해 본 결과</a:t>
            </a: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 </a:t>
            </a:r>
            <a:r>
              <a:rPr lang="ko-KR" altLang="en-US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지역에 상관없이 겨울과 여름에 전력을 많이 사용하는 것으로 나타났다</a:t>
            </a: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47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559160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48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999285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u="none" strike="noStrike" dirty="0">
              <a:solidFill>
                <a:srgbClr val="000000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49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948225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u="none" strike="noStrike" dirty="0">
              <a:solidFill>
                <a:srgbClr val="000000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14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181621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u="none" strike="noStrike" dirty="0">
              <a:solidFill>
                <a:srgbClr val="000000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50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93172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51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8304430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52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4897803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53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563407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54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802257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CA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64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025119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CA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85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484021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8.</a:t>
            </a:r>
            <a:r>
              <a:rPr lang="ko-KR" altLang="en-US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일반용 전력 사용량과 기온의 관계를 확인해 본 결과</a:t>
            </a: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 </a:t>
            </a:r>
            <a:r>
              <a:rPr lang="ko-KR" altLang="en-US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지역에 상관없이 겨울과 여름에 전력을 많이 사용하는 것으로 나타났다</a:t>
            </a: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15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49580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8.</a:t>
            </a:r>
            <a:r>
              <a:rPr lang="ko-KR" altLang="en-US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일반용 전력 사용량과 기온의 관계를 확인해 본 결과</a:t>
            </a: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 </a:t>
            </a:r>
            <a:r>
              <a:rPr lang="ko-KR" altLang="en-US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지역에 상관없이 겨울과 여름에 전력을 많이 사용하는 것으로 나타났다</a:t>
            </a:r>
            <a:r>
              <a:rPr lang="en-US" altLang="ko-KR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16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08544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5.</a:t>
            </a:r>
            <a:r>
              <a:rPr kumimoji="1" lang="ko-KR" altLang="en-US" dirty="0"/>
              <a:t> 서울특별시의 일반용 전력 사용량 데이터로 인해 분포가 오른쪽으로 꼬리가 긴 분포를 보이게 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로그 변환을 통한 전처리 과정이 필요해 보인다</a:t>
            </a:r>
            <a:r>
              <a:rPr kumimoji="1" lang="en-US" altLang="ko-KR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일반용 전력 사용량 데이터 분포를 확인 해 본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오른쪽으로 꼬리가 긴 분포를 보이고 있어 로그 변환을 통해 정규분포 형태로 나타내 주었다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17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86259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연도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월별 전력량을 시각화 한 결과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 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계절성이 보이지 않는다는 것을 확인 할 수 있다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시도별 산업용 전력량을 확인 해 본 결과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 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다른 지역들 보다 울산 광역시가 산업용 전력을 많이 사용한다는 것을 알 수 있다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covid 19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와 산업용 전력 사용량은 상관관계가 없다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18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4062127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연도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월별 전력량을 시각화 한 결과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 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계절성이 보이지 않는다는 것을 확인 할 수 있다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시도별 산업용 전력량을 확인 해 본 결과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 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다른 지역들 보다 울산 광역시가 산업용 전력을 많이 사용한다는 것을 알 수 있다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covid 19</a:t>
            </a:r>
            <a:r>
              <a:rPr lang="ko-KR" altLang="en-US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와 산업용 전력 사용량은 상관관계가 없다</a:t>
            </a:r>
            <a:r>
              <a:rPr lang="en-US" altLang="ko-KR" sz="12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34319-0B22-BB4D-A399-F808F7534BE7}" type="slidenum">
              <a:rPr kumimoji="1" lang="ko-Kore-CA" altLang="en-US" smtClean="0"/>
              <a:t>19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97930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64F45-113D-DE48-B7B2-8FEFD3CB9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CA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201A29-030E-A045-A569-9A50A0FB8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CA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F57B4-AC87-424D-8C97-7DABD7621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C50AD-9941-624B-881A-F8F7748C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CBC12-06D2-084D-BA7B-DF04D5A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422326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8E7A7-1ECA-504E-9D67-112F2726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CA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DC54E8-7226-CB4A-BE05-47EB0C294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DE3C2A-0226-C54B-971E-C6152DB3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6F8F6-D574-1648-8C38-F4286143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319EE-6CA7-574A-A934-DE3483BE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424345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5E7D53-304F-6C4C-89DF-D996D0460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CA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D37583-05D5-AA48-9CFA-5E8FE9669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A643C-AC89-3D40-8AFE-F347AD9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495A6-7DC1-5743-8B8C-019D45F6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32CA0-D449-584C-8F06-922234C2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417935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25C5A-0C4F-1F41-987A-0D04E99F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CA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83496-7862-9849-855F-6DF69A17A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670C2-41A6-B647-9644-9331E383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C2547C-6074-8E41-9CD3-B7D31DFC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9C024-C0FC-AE40-9811-EA959451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38872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2D56E-BD70-B64A-BD77-87AEB570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CA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5E9EAA-02EB-8644-AC29-6F3DC424C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530C1-7610-C44D-99B1-A8471522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EB684-6BDD-2A43-9043-CB889FDB5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1840D-8F44-6B4E-B1A0-A164B283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01029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F7571-163B-E944-99BF-7728954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CA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EB9B3-B599-8F4B-8F8A-2994838F7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8B9BE1-C07F-ED45-ADAC-6689D4479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BBD950-9C99-1A49-8BA9-2E7970E6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46DA0E-64E0-554D-94A4-F8A0397B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34F65-0233-B442-A115-5ABB64ED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20427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46634-C476-724D-A0C4-852E5F44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CA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5A9E34-5B95-284A-8AE8-CFE78B9B6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5D0B5-9FDC-6346-B791-8E7A81076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C06065-F5D4-AC47-886F-8FE8A6A61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174ADC-17F3-B648-B847-9DB328AAC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E36A1B-C925-E244-BDB2-1FFA6D0E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EA589D-1311-B84A-95CB-18BF3F7DA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8A2748-A6B2-4346-B499-CF4C5A9F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462330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8CE7A-3F66-5547-B312-738F3C08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CA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7F2891-8CDA-074C-8BAA-F64E3847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955BD7-03A3-304A-8D14-9AC8D8FA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38342-EB77-4F43-8224-E3BD331E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494322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6A9BD1-0385-A54A-8A3F-E7CCC0A2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607062-85AD-884C-873D-15F6A9FD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12D70-26CC-4946-9853-B21BD2835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61153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09EF7-F39A-384A-A080-678B75A2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CA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10F74-4874-9B41-8D5B-43497B6F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5CF0F3-3AD4-2747-A9D3-F00A3E7EE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8F57DC-BD16-3047-A44C-F3E545D48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BC4DFF-0F64-5E4A-A432-2CB712E5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565CA6-5134-2443-851B-4F3267D3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873139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53802-3ABF-614D-91F9-95FC8D71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CA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4C63D9-1FA4-A345-84FA-5D204D233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CA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CD561-8E8F-0B49-BE0D-7D9908391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07F2A4-E958-F946-81C0-94E23651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855822-D0F5-614E-A655-3B214526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58EC27-3AC6-B54D-8264-4CF6D4223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27533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F7602C-6193-464D-9D4E-9334A8CB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CA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51483-8E99-EC4B-AA06-52E284CD4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40A0E-FCDA-3345-BDFC-9680F4966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5DC2E-A051-FB40-91EE-F410BC70857E}" type="datetimeFigureOut">
              <a:rPr kumimoji="1" lang="ko-Kore-CA" altLang="en-US" smtClean="0"/>
              <a:t>2022-04-01</a:t>
            </a:fld>
            <a:endParaRPr kumimoji="1" lang="ko-Kore-CA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D4D1F-5725-4B43-B03F-CBF78027E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CA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81C16-E952-C741-A654-C4123936F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1876D-ADA2-E747-9C21-A7B6CB42015A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98666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C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EEE30-7D73-DE4C-83C5-32D796875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99" y="683362"/>
            <a:ext cx="11298197" cy="2826601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사이언스 전공 프로젝트</a:t>
            </a:r>
            <a:br>
              <a:rPr kumimoji="1"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sz="3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서울특별시 및 광역시 기준 계약 종별 미래 전력사용량 예측</a:t>
            </a:r>
            <a:endParaRPr kumimoji="1" lang="ko-Kore-CA" altLang="en-US" sz="4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2A09C3-0D0F-F641-B180-3467D9BD1A7C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92807C-3364-DC41-B841-C2FC579F8519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06E2CC7-CBE5-8941-911D-3FF3FD497C8F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6A12C3B-D40C-BC4E-B410-CCC36E7E5B66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5F32CE-125E-CE49-91C8-89686B764C98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ECD250-531D-7548-A68F-EA172892680D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막힌 원호[B] 10">
            <a:extLst>
              <a:ext uri="{FF2B5EF4-FFF2-40B4-BE49-F238E27FC236}">
                <a16:creationId xmlns:a16="http://schemas.microsoft.com/office/drawing/2014/main" id="{9362120B-96A1-9445-8355-B8F34F9A61A0}"/>
              </a:ext>
            </a:extLst>
          </p:cNvPr>
          <p:cNvSpPr/>
          <p:nvPr/>
        </p:nvSpPr>
        <p:spPr>
          <a:xfrm>
            <a:off x="3155922" y="3917922"/>
            <a:ext cx="5880156" cy="5880156"/>
          </a:xfrm>
          <a:prstGeom prst="blockArc">
            <a:avLst>
              <a:gd name="adj1" fmla="val 10777433"/>
              <a:gd name="adj2" fmla="val 23600"/>
              <a:gd name="adj3" fmla="val 9384"/>
            </a:avLst>
          </a:prstGeom>
          <a:solidFill>
            <a:srgbClr val="50C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010C42-796A-F946-83BE-2774C38A3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20646"/>
            <a:ext cx="9144000" cy="165576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날아오르라 불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</a:t>
            </a:r>
            <a:endParaRPr kumimoji="1" lang="en-US" altLang="ko-Kore-CA" sz="2000" dirty="0">
              <a:solidFill>
                <a:schemeClr val="bg2">
                  <a:lumMod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9D5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이유진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강교철 윤형석 이종호 최민정</a:t>
            </a:r>
            <a:endParaRPr kumimoji="1" lang="ko-Kore-CA" altLang="en-US" sz="2000" dirty="0">
              <a:solidFill>
                <a:schemeClr val="bg2">
                  <a:lumMod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77939D79-B52D-7A40-8AE4-7A590174BCBD}"/>
              </a:ext>
            </a:extLst>
          </p:cNvPr>
          <p:cNvSpPr/>
          <p:nvPr/>
        </p:nvSpPr>
        <p:spPr>
          <a:xfrm>
            <a:off x="5932306" y="4636963"/>
            <a:ext cx="327381" cy="5415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2CCF89-EF0F-2647-A63D-1F3077E5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2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>
        <p14:flash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327C8A8-4DC8-B94E-9E4A-74B899AFE962}"/>
              </a:ext>
            </a:extLst>
          </p:cNvPr>
          <p:cNvSpPr/>
          <p:nvPr/>
        </p:nvSpPr>
        <p:spPr>
          <a:xfrm>
            <a:off x="7957388" y="1597455"/>
            <a:ext cx="3584396" cy="4852769"/>
          </a:xfrm>
          <a:prstGeom prst="roundRect">
            <a:avLst>
              <a:gd name="adj" fmla="val 980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1E143B5A-D00F-D644-8367-EDEA44EF8E7A}"/>
              </a:ext>
            </a:extLst>
          </p:cNvPr>
          <p:cNvSpPr/>
          <p:nvPr/>
        </p:nvSpPr>
        <p:spPr>
          <a:xfrm>
            <a:off x="4298500" y="1597456"/>
            <a:ext cx="3584396" cy="4852769"/>
          </a:xfrm>
          <a:prstGeom prst="roundRect">
            <a:avLst>
              <a:gd name="adj" fmla="val 980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9A38C38-653B-A744-A75F-E87546B4E749}"/>
              </a:ext>
            </a:extLst>
          </p:cNvPr>
          <p:cNvSpPr/>
          <p:nvPr/>
        </p:nvSpPr>
        <p:spPr>
          <a:xfrm>
            <a:off x="852054" y="1597456"/>
            <a:ext cx="3329709" cy="4852769"/>
          </a:xfrm>
          <a:prstGeom prst="roundRect">
            <a:avLst>
              <a:gd name="adj" fmla="val 980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909" y="4864866"/>
            <a:ext cx="3302000" cy="1232625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b="1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</a:t>
            </a:r>
            <a:r>
              <a:rPr lang="en-US" altLang="ko-KR" sz="2000" b="1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종별 데이터 분포</a:t>
            </a:r>
            <a:endParaRPr lang="en-US" altLang="ko-KR" sz="2000" b="1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b="1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sz="2000" b="1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계절성 또는 특정 패턴 확인</a:t>
            </a:r>
            <a:r>
              <a:rPr lang="en-US" altLang="ko-KR" sz="2000" b="1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3F00117-8C87-AE43-AC36-45260D34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7" y="2058577"/>
            <a:ext cx="2438400" cy="2438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A45163-8BF6-2541-BAD5-75B27BC6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386" y="2058577"/>
            <a:ext cx="2438400" cy="2438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225469-55C6-D047-BBD4-6F51847A5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709" y="2058577"/>
            <a:ext cx="2438400" cy="2438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3B2D4A-935C-C24B-9EE5-3C96888E47BA}"/>
              </a:ext>
            </a:extLst>
          </p:cNvPr>
          <p:cNvSpPr txBox="1"/>
          <p:nvPr/>
        </p:nvSpPr>
        <p:spPr>
          <a:xfrm>
            <a:off x="7937931" y="5255323"/>
            <a:ext cx="3479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전후 전력</a:t>
            </a:r>
            <a:r>
              <a:rPr lang="en-US" altLang="ko-KR" sz="2000" b="1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사용량 비교</a:t>
            </a:r>
            <a:endParaRPr lang="en-US" altLang="ko-KR" sz="2000" b="1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90AEFB48-4501-E64B-A601-89BA2D6812F4}"/>
              </a:ext>
            </a:extLst>
          </p:cNvPr>
          <p:cNvSpPr txBox="1">
            <a:spLocks/>
          </p:cNvSpPr>
          <p:nvPr/>
        </p:nvSpPr>
        <p:spPr>
          <a:xfrm>
            <a:off x="4242401" y="4864866"/>
            <a:ext cx="3684285" cy="1232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 종별 기상 정보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 기온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불쾌지수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영향력 확인</a:t>
            </a:r>
          </a:p>
        </p:txBody>
      </p:sp>
    </p:spTree>
    <p:extLst>
      <p:ext uri="{BB962C8B-B14F-4D97-AF65-F5344CB8AC3E}">
        <p14:creationId xmlns:p14="http://schemas.microsoft.com/office/powerpoint/2010/main" val="3294425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908D36-D841-7547-AD2B-C07D4BB1F81E}"/>
              </a:ext>
            </a:extLst>
          </p:cNvPr>
          <p:cNvSpPr txBox="1"/>
          <p:nvPr/>
        </p:nvSpPr>
        <p:spPr>
          <a:xfrm>
            <a:off x="838200" y="1452092"/>
            <a:ext cx="105156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업무 및 상업에 사용되는 전기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업무용 오피스텔 고객 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업무를 주로 하며 숙식용으로 이용되는 오피스텔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298EC0-8F07-064C-AD2F-5D0402B5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71" y="3123711"/>
            <a:ext cx="4933083" cy="31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81C5F3-039D-F84D-9A34-91C17581A12B}"/>
              </a:ext>
            </a:extLst>
          </p:cNvPr>
          <p:cNvSpPr txBox="1"/>
          <p:nvPr/>
        </p:nvSpPr>
        <p:spPr>
          <a:xfrm>
            <a:off x="1636098" y="2843305"/>
            <a:ext cx="334551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연도별 일반용 전력 사용량 분포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D14FDF1-BC69-E640-88A7-F8D436D56A45}"/>
              </a:ext>
            </a:extLst>
          </p:cNvPr>
          <p:cNvSpPr txBox="1">
            <a:spLocks/>
          </p:cNvSpPr>
          <p:nvPr/>
        </p:nvSpPr>
        <p:spPr>
          <a:xfrm>
            <a:off x="838197" y="2289996"/>
            <a:ext cx="10515600" cy="580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연도별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월별 일반용 전력 사용량 비교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9C42D42-AF22-F842-A643-03F4F5F3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80" y="3165485"/>
            <a:ext cx="4706388" cy="31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E07AF58-142E-8F4E-96AE-76AC3BBE2365}"/>
              </a:ext>
            </a:extLst>
          </p:cNvPr>
          <p:cNvSpPr/>
          <p:nvPr/>
        </p:nvSpPr>
        <p:spPr>
          <a:xfrm>
            <a:off x="9108344" y="3231873"/>
            <a:ext cx="409906" cy="3030801"/>
          </a:xfrm>
          <a:prstGeom prst="roundRect">
            <a:avLst/>
          </a:prstGeom>
          <a:noFill/>
          <a:ln w="28575">
            <a:solidFill>
              <a:srgbClr val="F0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A026B2-4748-7140-88AD-9D3D82A383FA}"/>
              </a:ext>
            </a:extLst>
          </p:cNvPr>
          <p:cNvSpPr txBox="1"/>
          <p:nvPr/>
        </p:nvSpPr>
        <p:spPr>
          <a:xfrm>
            <a:off x="7118626" y="2866197"/>
            <a:ext cx="334551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월별 일반용 전력 사용량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C65AB-D75C-E142-83D4-E4DE2DEDD4D2}"/>
              </a:ext>
            </a:extLst>
          </p:cNvPr>
          <p:cNvSpPr txBox="1"/>
          <p:nvPr/>
        </p:nvSpPr>
        <p:spPr>
          <a:xfrm>
            <a:off x="2549894" y="6161434"/>
            <a:ext cx="7092205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일반용 전력 사용량이 계절의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영향을 받음</a:t>
            </a:r>
            <a:r>
              <a:rPr lang="ko-KR" altLang="en-US" sz="20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확인 할 수 있음</a:t>
            </a:r>
            <a:endParaRPr lang="en-US" altLang="ko-KR" sz="20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F9FAFA-04E7-934F-88BB-971E5BB290CF}"/>
              </a:ext>
            </a:extLst>
          </p:cNvPr>
          <p:cNvSpPr/>
          <p:nvPr/>
        </p:nvSpPr>
        <p:spPr>
          <a:xfrm>
            <a:off x="9000605" y="2340797"/>
            <a:ext cx="2353194" cy="498001"/>
          </a:xfrm>
          <a:prstGeom prst="roundRect">
            <a:avLst>
              <a:gd name="adj" fmla="val 71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CA" sz="1400" b="1" dirty="0">
                <a:solidFill>
                  <a:srgbClr val="F04E4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en-US" altLang="ko-KR" sz="1400" b="1" dirty="0">
                <a:solidFill>
                  <a:srgbClr val="F04E4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018</a:t>
            </a:r>
            <a:r>
              <a:rPr kumimoji="1" lang="ko-KR" altLang="en-US" sz="1400" b="1" dirty="0">
                <a:solidFill>
                  <a:srgbClr val="F04E4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 </a:t>
            </a:r>
            <a:r>
              <a:rPr kumimoji="1" lang="en-US" altLang="ko-KR" sz="1400" b="1" dirty="0">
                <a:solidFill>
                  <a:srgbClr val="F04E4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kumimoji="1" lang="ko-KR" altLang="en-US" sz="1400" b="1" dirty="0">
                <a:solidFill>
                  <a:srgbClr val="F04E4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월 역대 최고 폭염</a:t>
            </a:r>
            <a:endParaRPr kumimoji="1" lang="ko-Kore-CA" altLang="en-US" sz="1400" b="1" dirty="0">
              <a:solidFill>
                <a:srgbClr val="F04E4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E9397DC1-FEC3-AB41-B6D3-7DE39FE0EF7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580701" y="2848999"/>
            <a:ext cx="606702" cy="586300"/>
          </a:xfrm>
          <a:prstGeom prst="bentConnector3">
            <a:avLst>
              <a:gd name="adj1" fmla="val 10097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57CAC5-C502-9B4C-BB23-5D394D43C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601" y="736724"/>
            <a:ext cx="564399" cy="56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7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031" name="Picture 7">
            <a:extLst>
              <a:ext uri="{FF2B5EF4-FFF2-40B4-BE49-F238E27FC236}">
                <a16:creationId xmlns:a16="http://schemas.microsoft.com/office/drawing/2014/main" id="{2CA66873-398D-AD48-ADE3-763443E3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86" y="1879910"/>
            <a:ext cx="8490819" cy="415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4658321" y="1612602"/>
            <a:ext cx="2875347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시도별 일반용 전력 사용량 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D14FDF1-BC69-E640-88A7-F8D436D56A45}"/>
              </a:ext>
            </a:extLst>
          </p:cNvPr>
          <p:cNvSpPr txBox="1">
            <a:spLocks/>
          </p:cNvSpPr>
          <p:nvPr/>
        </p:nvSpPr>
        <p:spPr>
          <a:xfrm>
            <a:off x="838195" y="1377921"/>
            <a:ext cx="10515600" cy="580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지역별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일반용 전력 사용량 비교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BC1427-D1D1-AA45-BFDA-1E14DAFB55A2}"/>
              </a:ext>
            </a:extLst>
          </p:cNvPr>
          <p:cNvSpPr txBox="1"/>
          <p:nvPr/>
        </p:nvSpPr>
        <p:spPr>
          <a:xfrm>
            <a:off x="3513161" y="2260724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서울특별시</a:t>
            </a:r>
            <a:r>
              <a:rPr lang="ko-KR" altLang="en-US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</a:t>
            </a:r>
            <a:r>
              <a:rPr lang="ko-KR" altLang="en-US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개의 광역시</a:t>
            </a:r>
            <a:endParaRPr kumimoji="1" lang="ko-Kore-CA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12E5E86-FF57-D646-9248-A21A307CD603}"/>
              </a:ext>
            </a:extLst>
          </p:cNvPr>
          <p:cNvSpPr/>
          <p:nvPr/>
        </p:nvSpPr>
        <p:spPr>
          <a:xfrm>
            <a:off x="2205318" y="2055251"/>
            <a:ext cx="1142999" cy="3983620"/>
          </a:xfrm>
          <a:prstGeom prst="roundRect">
            <a:avLst/>
          </a:prstGeom>
          <a:noFill/>
          <a:ln w="28575">
            <a:solidFill>
              <a:srgbClr val="F0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34370-3C8E-A047-A732-EF0E05F68381}"/>
              </a:ext>
            </a:extLst>
          </p:cNvPr>
          <p:cNvSpPr txBox="1"/>
          <p:nvPr/>
        </p:nvSpPr>
        <p:spPr>
          <a:xfrm>
            <a:off x="1850584" y="6265559"/>
            <a:ext cx="84908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서울특별시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 다른 지역보다 일반용 전력을 많이 사용하는 것을 확인할 수 있음 </a:t>
            </a:r>
            <a:endParaRPr lang="ko-Kore-CA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32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C136FFC4-FED0-DF49-8920-5095BB620E51}"/>
              </a:ext>
            </a:extLst>
          </p:cNvPr>
          <p:cNvSpPr/>
          <p:nvPr/>
        </p:nvSpPr>
        <p:spPr>
          <a:xfrm>
            <a:off x="6905703" y="5475440"/>
            <a:ext cx="3946613" cy="7833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7B36BEDE-BAC0-BA40-91AC-D9C7D71C347D}"/>
              </a:ext>
            </a:extLst>
          </p:cNvPr>
          <p:cNvSpPr/>
          <p:nvPr/>
        </p:nvSpPr>
        <p:spPr>
          <a:xfrm>
            <a:off x="1277471" y="5529228"/>
            <a:ext cx="3946613" cy="7833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560"/>
            <a:ext cx="10515600" cy="80868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서울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중구</a:t>
            </a: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영등포구</a:t>
            </a: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강남구</a:t>
            </a: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서초구</a:t>
            </a: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송파구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상업용 빌딩과 업무 시설 밀집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으로 전력 사용 증가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2053" name="Picture 5">
            <a:extLst>
              <a:ext uri="{FF2B5EF4-FFF2-40B4-BE49-F238E27FC236}">
                <a16:creationId xmlns:a16="http://schemas.microsoft.com/office/drawing/2014/main" id="{E809FF6E-CEB0-8546-A0F6-CF699D10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4767"/>
            <a:ext cx="4949584" cy="289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C52306-E6B5-074A-873E-5B4AD677524F}"/>
              </a:ext>
            </a:extLst>
          </p:cNvPr>
          <p:cNvSpPr txBox="1"/>
          <p:nvPr/>
        </p:nvSpPr>
        <p:spPr>
          <a:xfrm>
            <a:off x="1035803" y="2179458"/>
            <a:ext cx="4549004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4-1.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전체 시도 중 서울특별시 전력 사용량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167A45-2D23-AA4C-AD96-9D97BCA2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18" y="2484767"/>
            <a:ext cx="4949584" cy="289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EBD5DC-BA81-4344-B5B5-959FE2C371E3}"/>
              </a:ext>
            </a:extLst>
          </p:cNvPr>
          <p:cNvSpPr txBox="1"/>
          <p:nvPr/>
        </p:nvSpPr>
        <p:spPr>
          <a:xfrm>
            <a:off x="6607195" y="2179458"/>
            <a:ext cx="4549004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4-2.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전체 시군구 중 전력 사용량 상위 지역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9CABFB-813F-824F-B1F6-142DE7CE2761}"/>
              </a:ext>
            </a:extLst>
          </p:cNvPr>
          <p:cNvGrpSpPr/>
          <p:nvPr/>
        </p:nvGrpSpPr>
        <p:grpSpPr>
          <a:xfrm>
            <a:off x="7228700" y="5585593"/>
            <a:ext cx="3496264" cy="646331"/>
            <a:chOff x="7727781" y="5949295"/>
            <a:chExt cx="3550624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21D6F5-D0EC-7B47-AEF2-212C3E641E38}"/>
                </a:ext>
              </a:extLst>
            </p:cNvPr>
            <p:cNvSpPr txBox="1"/>
            <p:nvPr/>
          </p:nvSpPr>
          <p:spPr>
            <a:xfrm>
              <a:off x="8381998" y="5949295"/>
              <a:ext cx="2896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CA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일반용</a:t>
              </a:r>
              <a:r>
                <a:rPr kumimoji="1" lang="ko-KR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 전력 사용량</a:t>
              </a:r>
              <a:endPara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  <a:p>
              <a:r>
                <a:rPr kumimoji="1" lang="ko-KR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일반용 전력 사용량 상위 지역</a:t>
              </a:r>
              <a:endParaRPr kumimoji="1" lang="ko-Kore-CA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</p:txBody>
        </p: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683FC8D5-C6AC-D141-AD49-CB3CD0298C06}"/>
                </a:ext>
              </a:extLst>
            </p:cNvPr>
            <p:cNvCxnSpPr>
              <a:cxnSpLocks/>
            </p:cNvCxnSpPr>
            <p:nvPr/>
          </p:nvCxnSpPr>
          <p:spPr>
            <a:xfrm>
              <a:off x="7727781" y="6143613"/>
              <a:ext cx="622842" cy="0"/>
            </a:xfrm>
            <a:prstGeom prst="line">
              <a:avLst/>
            </a:prstGeom>
            <a:ln w="57150" cap="rnd">
              <a:solidFill>
                <a:srgbClr val="8DBA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5900369F-1275-2A48-AAD7-A0C542474312}"/>
                </a:ext>
              </a:extLst>
            </p:cNvPr>
            <p:cNvCxnSpPr>
              <a:cxnSpLocks/>
            </p:cNvCxnSpPr>
            <p:nvPr/>
          </p:nvCxnSpPr>
          <p:spPr>
            <a:xfrm>
              <a:off x="7727781" y="6388450"/>
              <a:ext cx="622842" cy="0"/>
            </a:xfrm>
            <a:prstGeom prst="line">
              <a:avLst/>
            </a:prstGeom>
            <a:ln w="57150" cap="rnd">
              <a:solidFill>
                <a:srgbClr val="C65C6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18D143-A754-DB4E-ADB3-CADFB764B03F}"/>
              </a:ext>
            </a:extLst>
          </p:cNvPr>
          <p:cNvGrpSpPr/>
          <p:nvPr/>
        </p:nvGrpSpPr>
        <p:grpSpPr>
          <a:xfrm>
            <a:off x="1522636" y="5612487"/>
            <a:ext cx="3701448" cy="646331"/>
            <a:chOff x="7727781" y="5949295"/>
            <a:chExt cx="3758998" cy="646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772BC49-B1F6-AC4F-A757-59297CAB7B40}"/>
                </a:ext>
              </a:extLst>
            </p:cNvPr>
            <p:cNvSpPr txBox="1"/>
            <p:nvPr/>
          </p:nvSpPr>
          <p:spPr>
            <a:xfrm>
              <a:off x="8381998" y="5949295"/>
              <a:ext cx="3104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CA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일반용</a:t>
              </a:r>
              <a:r>
                <a:rPr kumimoji="1" lang="ko-KR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 전력 사용량</a:t>
              </a:r>
              <a:endPara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  <a:p>
              <a:r>
                <a:rPr kumimoji="1" lang="ko-KR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일반용 서울특별시 전력 사용량</a:t>
              </a:r>
              <a:endParaRPr kumimoji="1" lang="ko-Kore-CA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</p:txBody>
        </p: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1FB580CF-5BB5-394D-B214-D0BEC54BCB9B}"/>
                </a:ext>
              </a:extLst>
            </p:cNvPr>
            <p:cNvCxnSpPr>
              <a:cxnSpLocks/>
            </p:cNvCxnSpPr>
            <p:nvPr/>
          </p:nvCxnSpPr>
          <p:spPr>
            <a:xfrm>
              <a:off x="7727781" y="6143613"/>
              <a:ext cx="622842" cy="0"/>
            </a:xfrm>
            <a:prstGeom prst="line">
              <a:avLst/>
            </a:prstGeom>
            <a:ln w="57150" cap="rnd">
              <a:solidFill>
                <a:srgbClr val="8DBA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693086B4-23F4-BA46-8A67-C69B45D77B93}"/>
                </a:ext>
              </a:extLst>
            </p:cNvPr>
            <p:cNvCxnSpPr>
              <a:cxnSpLocks/>
            </p:cNvCxnSpPr>
            <p:nvPr/>
          </p:nvCxnSpPr>
          <p:spPr>
            <a:xfrm>
              <a:off x="7727781" y="6388450"/>
              <a:ext cx="622842" cy="0"/>
            </a:xfrm>
            <a:prstGeom prst="line">
              <a:avLst/>
            </a:prstGeom>
            <a:ln w="57150" cap="rnd">
              <a:solidFill>
                <a:srgbClr val="C65C6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617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23554" name="Picture 2">
            <a:extLst>
              <a:ext uri="{FF2B5EF4-FFF2-40B4-BE49-F238E27FC236}">
                <a16:creationId xmlns:a16="http://schemas.microsoft.com/office/drawing/2014/main" id="{C9BE328E-FA17-1B4C-A76C-3AF3B8A7F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1" y="1579478"/>
            <a:ext cx="11197298" cy="45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4316532" y="1380170"/>
            <a:ext cx="3558922" cy="3885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코로나 확진자 수와 일반용 전력 사용량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8E01A-74A4-8543-B93E-E7082409B3EF}"/>
              </a:ext>
            </a:extLst>
          </p:cNvPr>
          <p:cNvSpPr txBox="1"/>
          <p:nvPr/>
        </p:nvSpPr>
        <p:spPr>
          <a:xfrm>
            <a:off x="2306184" y="6250170"/>
            <a:ext cx="75796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는 일반용 전력 사용량에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영향을 주지 않음</a:t>
            </a:r>
          </a:p>
        </p:txBody>
      </p:sp>
    </p:spTree>
    <p:extLst>
      <p:ext uri="{BB962C8B-B14F-4D97-AF65-F5344CB8AC3E}">
        <p14:creationId xmlns:p14="http://schemas.microsoft.com/office/powerpoint/2010/main" val="1418646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>
            <a:extLst>
              <a:ext uri="{FF2B5EF4-FFF2-40B4-BE49-F238E27FC236}">
                <a16:creationId xmlns:a16="http://schemas.microsoft.com/office/drawing/2014/main" id="{1B2D87EC-B022-5A4A-8ABF-2AF1493D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35" y="1368038"/>
            <a:ext cx="7340729" cy="486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840614" y="5489962"/>
            <a:ext cx="3541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 평균 기온에 따른 전력 사용량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2390C-9AC2-9144-8291-ADA9B1F8B1D3}"/>
              </a:ext>
            </a:extLst>
          </p:cNvPr>
          <p:cNvSpPr txBox="1"/>
          <p:nvPr/>
        </p:nvSpPr>
        <p:spPr>
          <a:xfrm>
            <a:off x="2711587" y="6113299"/>
            <a:ext cx="676405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지역에 상관없이 겨울과 여름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 일반용 전력 사용량이 높음</a:t>
            </a:r>
          </a:p>
        </p:txBody>
      </p:sp>
    </p:spTree>
    <p:extLst>
      <p:ext uri="{BB962C8B-B14F-4D97-AF65-F5344CB8AC3E}">
        <p14:creationId xmlns:p14="http://schemas.microsoft.com/office/powerpoint/2010/main" val="2107790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840614" y="5489962"/>
            <a:ext cx="3541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불쾌지수와 일반용 전력 사용량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77E3FED-4E62-F445-ABF8-B29FB396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33" y="3664717"/>
            <a:ext cx="2893652" cy="19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D251890E-9F7C-EB45-8F72-61F0F5F2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3664717"/>
            <a:ext cx="2893652" cy="19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8B06909-ADCC-2745-992F-0494BFBD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345" y="3664717"/>
            <a:ext cx="2893652" cy="19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BF017911-DD96-DB4D-8525-B9053C301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609" y="3664717"/>
            <a:ext cx="2893652" cy="19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36475BE-0F52-4341-AE55-648DE7056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607" y="1472418"/>
            <a:ext cx="2893652" cy="19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>
            <a:extLst>
              <a:ext uri="{FF2B5EF4-FFF2-40B4-BE49-F238E27FC236}">
                <a16:creationId xmlns:a16="http://schemas.microsoft.com/office/drawing/2014/main" id="{1C914C53-F1A0-544C-8BE8-4E174BF62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095" y="1472418"/>
            <a:ext cx="2802370" cy="19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562979D-9963-EC4A-80EB-848678DFC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206" y="1472418"/>
            <a:ext cx="2802370" cy="192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96ABB5-7DEE-3049-8B0A-C79B7BC67F30}"/>
              </a:ext>
            </a:extLst>
          </p:cNvPr>
          <p:cNvSpPr txBox="1"/>
          <p:nvPr/>
        </p:nvSpPr>
        <p:spPr>
          <a:xfrm>
            <a:off x="3032110" y="6179749"/>
            <a:ext cx="637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지역과 무관하게 </a:t>
            </a:r>
            <a:r>
              <a:rPr lang="ko-KR" altLang="en-US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불쾌지수가 높아질수록 일반용 전력 사용량 증가</a:t>
            </a:r>
            <a:endParaRPr kumimoji="1" lang="ko-Kore-CA" altLang="en-US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323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2051" name="Picture 3">
            <a:extLst>
              <a:ext uri="{FF2B5EF4-FFF2-40B4-BE49-F238E27FC236}">
                <a16:creationId xmlns:a16="http://schemas.microsoft.com/office/drawing/2014/main" id="{27B0AE50-CC3D-A14A-B96D-3AD30E58A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/>
          <a:stretch/>
        </p:blipFill>
        <p:spPr bwMode="auto">
          <a:xfrm>
            <a:off x="838200" y="1690688"/>
            <a:ext cx="7361940" cy="472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71E3A58-FC8F-EB4B-840B-FA15CDAA1628}"/>
              </a:ext>
            </a:extLst>
          </p:cNvPr>
          <p:cNvSpPr txBox="1">
            <a:spLocks/>
          </p:cNvSpPr>
          <p:nvPr/>
        </p:nvSpPr>
        <p:spPr>
          <a:xfrm>
            <a:off x="8200140" y="3429000"/>
            <a:ext cx="3105963" cy="1282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오른쪽으로 꼬리가 긴 분포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-&gt;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로그 변환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필요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992F1-6953-2144-A6AC-5297E09F2A97}"/>
              </a:ext>
            </a:extLst>
          </p:cNvPr>
          <p:cNvSpPr txBox="1"/>
          <p:nvPr/>
        </p:nvSpPr>
        <p:spPr>
          <a:xfrm>
            <a:off x="8229903" y="3213556"/>
            <a:ext cx="3046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8.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일반용 전력 사용량 분포</a:t>
            </a:r>
          </a:p>
        </p:txBody>
      </p:sp>
    </p:spTree>
    <p:extLst>
      <p:ext uri="{BB962C8B-B14F-4D97-AF65-F5344CB8AC3E}">
        <p14:creationId xmlns:p14="http://schemas.microsoft.com/office/powerpoint/2010/main" val="137281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3-2.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산업용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715"/>
            <a:ext cx="10515600" cy="555706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연도별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월별 산업용 전력 사용량 비교</a:t>
            </a:r>
            <a:endParaRPr lang="en-US" altLang="ko-KR" sz="20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908D36-D841-7547-AD2B-C07D4BB1F81E}"/>
              </a:ext>
            </a:extLst>
          </p:cNvPr>
          <p:cNvSpPr txBox="1"/>
          <p:nvPr/>
        </p:nvSpPr>
        <p:spPr>
          <a:xfrm>
            <a:off x="838200" y="1490192"/>
            <a:ext cx="105156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광업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제조업 및 기타 사업에 전력을 사용하는 계약 전력 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1C5F3-039D-F84D-9A34-91C17581A12B}"/>
              </a:ext>
            </a:extLst>
          </p:cNvPr>
          <p:cNvSpPr txBox="1"/>
          <p:nvPr/>
        </p:nvSpPr>
        <p:spPr>
          <a:xfrm>
            <a:off x="1797255" y="2475493"/>
            <a:ext cx="334551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연도별 산업용 전력 사용량 분포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BE710D-3CCC-244A-8B3A-29812489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1" y="2773105"/>
            <a:ext cx="5279739" cy="345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3513C5-658B-D841-BD12-67E16BA47732}"/>
              </a:ext>
            </a:extLst>
          </p:cNvPr>
          <p:cNvSpPr txBox="1"/>
          <p:nvPr/>
        </p:nvSpPr>
        <p:spPr>
          <a:xfrm>
            <a:off x="2502071" y="6265559"/>
            <a:ext cx="7187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산업용 전력 사용량은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계절성이 보이지 않음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61B55-B805-4244-8E16-EF8C3D4EA395}"/>
              </a:ext>
            </a:extLst>
          </p:cNvPr>
          <p:cNvSpPr txBox="1"/>
          <p:nvPr/>
        </p:nvSpPr>
        <p:spPr>
          <a:xfrm>
            <a:off x="7085444" y="2475493"/>
            <a:ext cx="334551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월별 산업용 전력 사용 분포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303DC85-4409-9644-BC76-0CC24689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879" y="2773106"/>
            <a:ext cx="5243921" cy="34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8AA0EA-9E8A-6943-9466-436F23EB1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542" y="654459"/>
            <a:ext cx="639717" cy="63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70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3-2.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산업용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691"/>
            <a:ext cx="10515600" cy="555706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지역별 산업용 전력 사용량 비교</a:t>
            </a:r>
            <a:endParaRPr lang="en-US" altLang="ko-KR" sz="20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4658322" y="1955426"/>
            <a:ext cx="2875347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시도별 산업용 전력 사용량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4C16FC-5239-C841-8344-CD6FF2213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06" y="2232022"/>
            <a:ext cx="7871781" cy="401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3CB516-BFAF-5846-AE17-C5254404051C}"/>
              </a:ext>
            </a:extLst>
          </p:cNvPr>
          <p:cNvSpPr txBox="1"/>
          <p:nvPr/>
        </p:nvSpPr>
        <p:spPr>
          <a:xfrm>
            <a:off x="4613502" y="6250170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울산광역시</a:t>
            </a:r>
            <a:r>
              <a:rPr lang="ko-KR" altLang="en-US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서울 및 </a:t>
            </a:r>
            <a:r>
              <a:rPr lang="en-US" altLang="ko-KR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</a:t>
            </a:r>
            <a:r>
              <a:rPr lang="ko-KR" altLang="en-US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 광역시</a:t>
            </a:r>
            <a:endParaRPr kumimoji="1" lang="ko-Kore-CA" altLang="en-US" dirty="0"/>
          </a:p>
        </p:txBody>
      </p:sp>
    </p:spTree>
    <p:extLst>
      <p:ext uri="{BB962C8B-B14F-4D97-AF65-F5344CB8AC3E}">
        <p14:creationId xmlns:p14="http://schemas.microsoft.com/office/powerpoint/2010/main" val="421627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A70288B-6AF7-6847-B862-1CBD209DF088}"/>
              </a:ext>
            </a:extLst>
          </p:cNvPr>
          <p:cNvSpPr txBox="1">
            <a:spLocks/>
          </p:cNvSpPr>
          <p:nvPr/>
        </p:nvSpPr>
        <p:spPr>
          <a:xfrm>
            <a:off x="6096000" y="174936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 startAt="6"/>
            </a:pP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 분석</a:t>
            </a:r>
            <a:endParaRPr kumimoji="1"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 startAt="6"/>
            </a:pP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 비교 및 선정</a:t>
            </a:r>
            <a:endParaRPr kumimoji="1"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 startAt="6"/>
            </a:pP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 효과</a:t>
            </a:r>
            <a:endParaRPr kumimoji="1"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 startAt="6"/>
            </a:pP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자료</a:t>
            </a:r>
            <a:endParaRPr kumimoji="1"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AB68AC-C106-7F41-84B2-D7E674ADF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820596-7663-3147-8318-B052E6AEA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개요 및 </a:t>
            </a:r>
            <a:r>
              <a:rPr kumimoji="1"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WBS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수집</a:t>
            </a:r>
            <a:endParaRPr kumimoji="1"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kumimoji="1" lang="en-US" altLang="ko-Kore-CA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 평가 지표</a:t>
            </a:r>
            <a:endParaRPr kumimoji="1"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4477CD-D53F-D044-8B7D-EB5082DDD6D8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BCE3A9-75C6-A744-8313-10C3C26A5478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6C7823-EF56-0D48-838F-328BDE2F47E4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3A6283-184F-5044-9EC1-1B5994F6AF10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E6A240-1D79-7347-B7F7-DE2781AE8CA3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B8836F-7250-1D47-8B98-EE59BBA847DA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982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3-2.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산업용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462"/>
            <a:ext cx="10515600" cy="130342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국가산업단지와 일반산업시설이 밀집해 있는 울산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인천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부산 지역이 산업용 전력 소비량이 많음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울산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·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미포산업단지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현대자동차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현대중공업이 소재한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울산광역시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 많은 산업용 전력 소비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C52306-E6B5-074A-873E-5B4AD677524F}"/>
              </a:ext>
            </a:extLst>
          </p:cNvPr>
          <p:cNvSpPr txBox="1"/>
          <p:nvPr/>
        </p:nvSpPr>
        <p:spPr>
          <a:xfrm>
            <a:off x="1192718" y="2785777"/>
            <a:ext cx="440516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4-1.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전체 시도 중 울산광역시 산업용 전력 사용량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119E31B9-D352-AA40-A467-16C924F20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13" y="3072585"/>
            <a:ext cx="5407684" cy="260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B4B410-AF89-0247-8208-4A161406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3072585"/>
            <a:ext cx="5407684" cy="260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9B0B8D-805A-E24B-BF5D-C229764B6B6B}"/>
              </a:ext>
            </a:extLst>
          </p:cNvPr>
          <p:cNvSpPr txBox="1"/>
          <p:nvPr/>
        </p:nvSpPr>
        <p:spPr>
          <a:xfrm>
            <a:off x="6594108" y="2785777"/>
            <a:ext cx="440516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4-2.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전체 시도 중 산업용 전력 사용량 상위 지역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9A94A8D-9522-784E-8966-E89102B21FD0}"/>
              </a:ext>
            </a:extLst>
          </p:cNvPr>
          <p:cNvSpPr/>
          <p:nvPr/>
        </p:nvSpPr>
        <p:spPr>
          <a:xfrm>
            <a:off x="6905703" y="5779911"/>
            <a:ext cx="3946613" cy="7833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38FBEF2-5C60-9D42-9DA5-E03BB3344FCE}"/>
              </a:ext>
            </a:extLst>
          </p:cNvPr>
          <p:cNvSpPr/>
          <p:nvPr/>
        </p:nvSpPr>
        <p:spPr>
          <a:xfrm>
            <a:off x="1277471" y="5779911"/>
            <a:ext cx="3946613" cy="7833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5B1EBA-1944-3A43-8CFC-F112C3696A9F}"/>
              </a:ext>
            </a:extLst>
          </p:cNvPr>
          <p:cNvGrpSpPr/>
          <p:nvPr/>
        </p:nvGrpSpPr>
        <p:grpSpPr>
          <a:xfrm>
            <a:off x="7228700" y="5890064"/>
            <a:ext cx="3496264" cy="646331"/>
            <a:chOff x="7727781" y="5949295"/>
            <a:chExt cx="3550624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0ABE14-90BF-2D4F-96BD-C58A55052707}"/>
                </a:ext>
              </a:extLst>
            </p:cNvPr>
            <p:cNvSpPr txBox="1"/>
            <p:nvPr/>
          </p:nvSpPr>
          <p:spPr>
            <a:xfrm>
              <a:off x="8381998" y="5949295"/>
              <a:ext cx="2896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CA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산업용</a:t>
              </a:r>
              <a:r>
                <a:rPr kumimoji="1" lang="ko-KR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 전력 사용량</a:t>
              </a:r>
              <a:endPara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  <a:p>
              <a:r>
                <a:rPr kumimoji="1" lang="ko-KR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산업용 전력 사용량 상위 지역</a:t>
              </a:r>
              <a:endParaRPr kumimoji="1" lang="ko-Kore-CA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D14D3A4F-C9B2-1C44-BD00-DDA4A0013D08}"/>
                </a:ext>
              </a:extLst>
            </p:cNvPr>
            <p:cNvCxnSpPr>
              <a:cxnSpLocks/>
            </p:cNvCxnSpPr>
            <p:nvPr/>
          </p:nvCxnSpPr>
          <p:spPr>
            <a:xfrm>
              <a:off x="7727781" y="6143613"/>
              <a:ext cx="622842" cy="0"/>
            </a:xfrm>
            <a:prstGeom prst="line">
              <a:avLst/>
            </a:prstGeom>
            <a:ln w="57150" cap="rnd">
              <a:solidFill>
                <a:srgbClr val="8DBA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0D85E72C-505A-7F40-86EA-1735C553F545}"/>
                </a:ext>
              </a:extLst>
            </p:cNvPr>
            <p:cNvCxnSpPr>
              <a:cxnSpLocks/>
            </p:cNvCxnSpPr>
            <p:nvPr/>
          </p:nvCxnSpPr>
          <p:spPr>
            <a:xfrm>
              <a:off x="7727781" y="6388450"/>
              <a:ext cx="622842" cy="0"/>
            </a:xfrm>
            <a:prstGeom prst="line">
              <a:avLst/>
            </a:prstGeom>
            <a:ln w="57150" cap="rnd">
              <a:solidFill>
                <a:srgbClr val="C65C6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5B8089-226A-4F4D-A83A-52A0B81AE61C}"/>
              </a:ext>
            </a:extLst>
          </p:cNvPr>
          <p:cNvGrpSpPr/>
          <p:nvPr/>
        </p:nvGrpSpPr>
        <p:grpSpPr>
          <a:xfrm>
            <a:off x="1522637" y="5863170"/>
            <a:ext cx="3650152" cy="646331"/>
            <a:chOff x="7727781" y="5949295"/>
            <a:chExt cx="3706904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058456-C20D-9649-92F8-BF46E2268382}"/>
                </a:ext>
              </a:extLst>
            </p:cNvPr>
            <p:cNvSpPr txBox="1"/>
            <p:nvPr/>
          </p:nvSpPr>
          <p:spPr>
            <a:xfrm>
              <a:off x="8381998" y="5949295"/>
              <a:ext cx="30526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CA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산업용</a:t>
              </a:r>
              <a:r>
                <a:rPr kumimoji="1" lang="ko-KR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 전력 사용량</a:t>
              </a:r>
              <a:endPara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  <a:p>
              <a:r>
                <a:rPr kumimoji="1" lang="ko-KR" altLang="en-US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산업용 울산광역시 전력 사용량</a:t>
              </a:r>
              <a:endParaRPr kumimoji="1" lang="ko-Kore-CA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660001D3-1430-D04D-875E-9678BDE64E82}"/>
                </a:ext>
              </a:extLst>
            </p:cNvPr>
            <p:cNvCxnSpPr>
              <a:cxnSpLocks/>
            </p:cNvCxnSpPr>
            <p:nvPr/>
          </p:nvCxnSpPr>
          <p:spPr>
            <a:xfrm>
              <a:off x="7727781" y="6143613"/>
              <a:ext cx="622842" cy="0"/>
            </a:xfrm>
            <a:prstGeom prst="line">
              <a:avLst/>
            </a:prstGeom>
            <a:ln w="57150" cap="rnd">
              <a:solidFill>
                <a:srgbClr val="8DBAD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C7319DA9-75A2-2045-AA5F-B6584F310742}"/>
                </a:ext>
              </a:extLst>
            </p:cNvPr>
            <p:cNvCxnSpPr>
              <a:cxnSpLocks/>
            </p:cNvCxnSpPr>
            <p:nvPr/>
          </p:nvCxnSpPr>
          <p:spPr>
            <a:xfrm>
              <a:off x="7727781" y="6388450"/>
              <a:ext cx="622842" cy="0"/>
            </a:xfrm>
            <a:prstGeom prst="line">
              <a:avLst/>
            </a:prstGeom>
            <a:ln w="57150" cap="rnd">
              <a:solidFill>
                <a:srgbClr val="C65C6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25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31A7619E-EA8B-B94C-88B6-8BE920067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85" y="1604761"/>
            <a:ext cx="9443230" cy="464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3-2.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산업용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F334370-3C8E-A047-A732-EF0E05F68381}"/>
              </a:ext>
            </a:extLst>
          </p:cNvPr>
          <p:cNvSpPr txBox="1"/>
          <p:nvPr/>
        </p:nvSpPr>
        <p:spPr>
          <a:xfrm>
            <a:off x="2306184" y="6250170"/>
            <a:ext cx="75796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는 산업용 전력 사용량에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영향을 주지 않음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4316532" y="1380170"/>
            <a:ext cx="3558922" cy="3885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코로나 확진자 수와 일반용 전력 사용량 </a:t>
            </a:r>
          </a:p>
        </p:txBody>
      </p:sp>
    </p:spTree>
    <p:extLst>
      <p:ext uri="{BB962C8B-B14F-4D97-AF65-F5344CB8AC3E}">
        <p14:creationId xmlns:p14="http://schemas.microsoft.com/office/powerpoint/2010/main" val="3296971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38F46619-5E5E-2D49-99B1-C18A596D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50" y="1365662"/>
            <a:ext cx="7403147" cy="490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3-2.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산업용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318164" cy="4582859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기온에 관계없이 높은 산업용 전력 사용량을 나타내는 도시</a:t>
            </a:r>
            <a:r>
              <a:rPr lang="ko-KR" altLang="en-US" sz="20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와 </a:t>
            </a:r>
            <a:r>
              <a:rPr lang="ko-KR" altLang="en-US" sz="2000" dirty="0">
                <a:solidFill>
                  <a:srgbClr val="50C11A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계절에 따른 전력 사용량 차이가 뚜렷</a:t>
            </a:r>
            <a:r>
              <a:rPr lang="ko-KR" altLang="en-US" sz="20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하게 구분되는 도시가 나타남</a:t>
            </a:r>
            <a:endParaRPr lang="en-US" altLang="ko-KR" sz="20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6893873" y="5662842"/>
            <a:ext cx="3541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산업용 전력 사용량과 계절의 상관관계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D8785A3-A5F7-7942-B1F6-54E91755ED87}"/>
              </a:ext>
            </a:extLst>
          </p:cNvPr>
          <p:cNvSpPr/>
          <p:nvPr/>
        </p:nvSpPr>
        <p:spPr>
          <a:xfrm>
            <a:off x="9334004" y="3028208"/>
            <a:ext cx="2458593" cy="1569231"/>
          </a:xfrm>
          <a:prstGeom prst="roundRect">
            <a:avLst>
              <a:gd name="adj" fmla="val 7314"/>
            </a:avLst>
          </a:prstGeom>
          <a:noFill/>
          <a:ln w="38100">
            <a:solidFill>
              <a:srgbClr val="F0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E2519E1-C5BF-FC4F-B227-32BD5A0D37E2}"/>
              </a:ext>
            </a:extLst>
          </p:cNvPr>
          <p:cNvSpPr/>
          <p:nvPr/>
        </p:nvSpPr>
        <p:spPr>
          <a:xfrm>
            <a:off x="6814226" y="3028207"/>
            <a:ext cx="2458593" cy="1569231"/>
          </a:xfrm>
          <a:prstGeom prst="roundRect">
            <a:avLst>
              <a:gd name="adj" fmla="val 7314"/>
            </a:avLst>
          </a:prstGeom>
          <a:noFill/>
          <a:ln w="38100">
            <a:solidFill>
              <a:srgbClr val="50C1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895334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3-2.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산업용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840614" y="5489962"/>
            <a:ext cx="3541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불쾌지수와 산업용 전력 사용량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6ABB5-7DEE-3049-8B0A-C79B7BC67F30}"/>
              </a:ext>
            </a:extLst>
          </p:cNvPr>
          <p:cNvSpPr txBox="1"/>
          <p:nvPr/>
        </p:nvSpPr>
        <p:spPr>
          <a:xfrm>
            <a:off x="3339889" y="6179749"/>
            <a:ext cx="575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지역과 불쾌지수는 산업용 전력 사용량에 영향을 주지 않음</a:t>
            </a:r>
            <a:endParaRPr kumimoji="1" lang="ko-Kore-CA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CB3C247-C034-7147-A9CD-DFDBEB0F7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04" y="1533491"/>
            <a:ext cx="2847755" cy="18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16F7F135-BFBA-0349-B258-71FB903BC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41" y="3592800"/>
            <a:ext cx="2847755" cy="18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848461F-02D7-9C40-B0D1-C54646482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242" y="3592799"/>
            <a:ext cx="2847755" cy="18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>
            <a:extLst>
              <a:ext uri="{FF2B5EF4-FFF2-40B4-BE49-F238E27FC236}">
                <a16:creationId xmlns:a16="http://schemas.microsoft.com/office/drawing/2014/main" id="{6E8566E3-57DB-2D46-B963-9E5E0365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472" y="1533491"/>
            <a:ext cx="2847755" cy="18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F8C98DA-385A-7C45-A126-C53382FDF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47" y="3606961"/>
            <a:ext cx="2847755" cy="18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>
            <a:extLst>
              <a:ext uri="{FF2B5EF4-FFF2-40B4-BE49-F238E27FC236}">
                <a16:creationId xmlns:a16="http://schemas.microsoft.com/office/drawing/2014/main" id="{490E105F-469B-DF40-A1BE-A686AC27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73" y="1512531"/>
            <a:ext cx="2757920" cy="18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CD6D54C5-9F20-6845-9D46-FDCACF40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592799"/>
            <a:ext cx="2847755" cy="18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877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B91AD193-BDAD-C144-B789-A3C2093E4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58878"/>
            <a:ext cx="7600629" cy="488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3-2.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산업용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71E3A58-FC8F-EB4B-840B-FA15CDAA1628}"/>
              </a:ext>
            </a:extLst>
          </p:cNvPr>
          <p:cNvSpPr txBox="1">
            <a:spLocks/>
          </p:cNvSpPr>
          <p:nvPr/>
        </p:nvSpPr>
        <p:spPr>
          <a:xfrm>
            <a:off x="8381998" y="2941791"/>
            <a:ext cx="3046435" cy="1839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오른쪽으로 꼬리가 긴 분포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-&gt;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로그 변환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필요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992F1-6953-2144-A6AC-5297E09F2A97}"/>
              </a:ext>
            </a:extLst>
          </p:cNvPr>
          <p:cNvSpPr txBox="1"/>
          <p:nvPr/>
        </p:nvSpPr>
        <p:spPr>
          <a:xfrm>
            <a:off x="8373097" y="2941791"/>
            <a:ext cx="3046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8.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산업용 전력 사용량 분포</a:t>
            </a:r>
          </a:p>
        </p:txBody>
      </p:sp>
    </p:spTree>
    <p:extLst>
      <p:ext uri="{BB962C8B-B14F-4D97-AF65-F5344CB8AC3E}">
        <p14:creationId xmlns:p14="http://schemas.microsoft.com/office/powerpoint/2010/main" val="2367742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691515F-8C4C-A641-9F66-9EB120CAA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2" y="3126446"/>
            <a:ext cx="5766703" cy="38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3-3.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가로등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134"/>
            <a:ext cx="10515600" cy="71631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가로등 전력 사용량은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일조시간이 짧은 겨울에 사용량이 증가하는 </a:t>
            </a:r>
            <a:r>
              <a:rPr lang="ko-KR" altLang="en-US" sz="2000" b="1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계절성 패턴</a:t>
            </a:r>
            <a:r>
              <a:rPr lang="ko-KR" altLang="en-US" sz="20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보임</a:t>
            </a:r>
            <a:endParaRPr lang="en-US" altLang="ko-KR" sz="2000" b="1" dirty="0">
              <a:solidFill>
                <a:srgbClr val="F04E4D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08D36-D841-7547-AD2B-C07D4BB1F81E}"/>
              </a:ext>
            </a:extLst>
          </p:cNvPr>
          <p:cNvSpPr txBox="1"/>
          <p:nvPr/>
        </p:nvSpPr>
        <p:spPr>
          <a:xfrm>
            <a:off x="838200" y="1490192"/>
            <a:ext cx="105156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일반 공중의 편익을 위하여 도로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·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교량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·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공원 등에 조명용으로 설치한 전등이나 교통 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신호등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·</a:t>
            </a:r>
            <a:r>
              <a:rPr lang="ko-KR" altLang="en-US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도로표시등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·</a:t>
            </a:r>
            <a:r>
              <a:rPr lang="ko-KR" altLang="en-US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해공로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표시등 및 기타 이에 준하는 전등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소형기기를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포함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 적용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1C5F3-039D-F84D-9A34-91C17581A12B}"/>
              </a:ext>
            </a:extLst>
          </p:cNvPr>
          <p:cNvSpPr txBox="1"/>
          <p:nvPr/>
        </p:nvSpPr>
        <p:spPr>
          <a:xfrm>
            <a:off x="1577384" y="3099538"/>
            <a:ext cx="334551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연도별 가로등 전력 사용량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7304901" y="3099539"/>
            <a:ext cx="28753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월별 가로등 전력 사용량 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6315C6-05E4-F449-8718-CDE8EFEA47E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382CC99-3D78-8A40-A91B-4E57F2125302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7D9AC6-1E81-F848-9441-64F3F002E708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B51020F-99E9-F24B-80C5-419C394107DD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46299D0-714B-8A4C-96DA-DE05E643E5D9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7823BBC-2FB6-6F43-AE7B-F1C9A70ED075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6147" name="Picture 3">
            <a:extLst>
              <a:ext uri="{FF2B5EF4-FFF2-40B4-BE49-F238E27FC236}">
                <a16:creationId xmlns:a16="http://schemas.microsoft.com/office/drawing/2014/main" id="{62425657-2793-9840-806C-1CB346020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96" y="3126445"/>
            <a:ext cx="5766703" cy="38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5995E0-3BDE-C64F-8103-425C0C15E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381" y="656675"/>
            <a:ext cx="584616" cy="5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76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3-3.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가로등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2699"/>
            <a:ext cx="10515600" cy="64019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공항과 항만</a:t>
            </a:r>
            <a:r>
              <a:rPr lang="ko-KR" altLang="en-US" sz="20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 있는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인천광역</a:t>
            </a:r>
            <a:r>
              <a:rPr lang="ko-KR" altLang="en-US" sz="2000" b="1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</a:t>
            </a:r>
            <a:r>
              <a:rPr lang="ko-KR" altLang="en-US" sz="20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 가로등 전력 사용량이 높음</a:t>
            </a:r>
            <a:endParaRPr lang="en-US" altLang="ko-KR" sz="20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F61552C-C73C-8F4D-AAD1-B5CC96098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6"/>
          <a:stretch/>
        </p:blipFill>
        <p:spPr bwMode="auto">
          <a:xfrm>
            <a:off x="1876047" y="2299446"/>
            <a:ext cx="8439898" cy="479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658323" y="1940729"/>
            <a:ext cx="28753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시도별 가로등 전력 사용량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6315C6-05E4-F449-8718-CDE8EFEA47E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382CC99-3D78-8A40-A91B-4E57F2125302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7D9AC6-1E81-F848-9441-64F3F002E708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B51020F-99E9-F24B-80C5-419C394107DD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46299D0-714B-8A4C-96DA-DE05E643E5D9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7823BBC-2FB6-6F43-AE7B-F1C9A70ED075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7474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C4F7675-05B4-6940-86B0-A9CD651A8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20" y="2511663"/>
            <a:ext cx="6412583" cy="42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77FB151F-CFA6-D241-AC3C-E8DE9AF0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97" y="2498132"/>
            <a:ext cx="6412585" cy="427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3-3.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가로등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92"/>
            <a:ext cx="10515600" cy="718618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이전과 이후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 가로등 전력 사용량이 눈에 띄게 변화하지 않음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81C5F3-039D-F84D-9A34-91C17581A12B}"/>
              </a:ext>
            </a:extLst>
          </p:cNvPr>
          <p:cNvSpPr txBox="1"/>
          <p:nvPr/>
        </p:nvSpPr>
        <p:spPr>
          <a:xfrm>
            <a:off x="1673395" y="2557661"/>
            <a:ext cx="334551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4-1.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이전 가로등 전력 사용량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7173095" y="2557661"/>
            <a:ext cx="334551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4-2.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이후 가로등 전력 사용량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39E5CD-12BA-7A4F-900B-CC92FA17D3FA}"/>
              </a:ext>
            </a:extLst>
          </p:cNvPr>
          <p:cNvSpPr txBox="1"/>
          <p:nvPr/>
        </p:nvSpPr>
        <p:spPr>
          <a:xfrm>
            <a:off x="1923325" y="2227177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CA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018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~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2019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12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</a:t>
            </a:r>
            <a:endParaRPr kumimoji="1" lang="ko-Kore-CA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5EEABE-22D1-C742-8F69-816E5597BB6F}"/>
              </a:ext>
            </a:extLst>
          </p:cNvPr>
          <p:cNvSpPr txBox="1"/>
          <p:nvPr/>
        </p:nvSpPr>
        <p:spPr>
          <a:xfrm>
            <a:off x="7423024" y="2227177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CA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020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~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2021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12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</a:t>
            </a:r>
            <a:endParaRPr kumimoji="1" lang="ko-Kore-CA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480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5B02D52-DB89-1446-AE4C-977021E8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91" y="1650348"/>
            <a:ext cx="7683417" cy="449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3-3.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가로등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340176" y="1358657"/>
            <a:ext cx="351163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4-3.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수와 전력 사용량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191" y="5920482"/>
            <a:ext cx="8895608" cy="71286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 따른 가로등 전력 사용량은 서로 영향을 주지 않음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750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EBF290D-4695-5E4A-AE74-7D922407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51" y="2266778"/>
            <a:ext cx="7509490" cy="45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3-3.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가로등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908D36-D841-7547-AD2B-C07D4BB1F81E}"/>
              </a:ext>
            </a:extLst>
          </p:cNvPr>
          <p:cNvSpPr txBox="1"/>
          <p:nvPr/>
        </p:nvSpPr>
        <p:spPr>
          <a:xfrm>
            <a:off x="1149622" y="1480156"/>
            <a:ext cx="9892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가로등 전력 사용량은 기온과 관계가 없어 보이며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계절성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만을 띄는 계약 종임을 알 수 있음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658322" y="2086047"/>
            <a:ext cx="2875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 평균 기온과의 상관관계</a:t>
            </a:r>
          </a:p>
        </p:txBody>
      </p:sp>
    </p:spTree>
    <p:extLst>
      <p:ext uri="{BB962C8B-B14F-4D97-AF65-F5344CB8AC3E}">
        <p14:creationId xmlns:p14="http://schemas.microsoft.com/office/powerpoint/2010/main" val="25828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4477CD-D53F-D044-8B7D-EB5082DDD6D8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BCE3A9-75C6-A744-8313-10C3C26A5478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6C7823-EF56-0D48-838F-328BDE2F47E4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3A6283-184F-5044-9EC1-1B5994F6AF10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E6A240-1D79-7347-B7F7-DE2781AE8CA3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B8836F-7250-1D47-8B98-EE59BBA847DA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BAE9A02-83A7-6A48-90D1-0A8260BE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49" y="1287603"/>
            <a:ext cx="3515495" cy="35154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25DF3E-850B-CD4E-B2CB-08F307DE0E35}"/>
              </a:ext>
            </a:extLst>
          </p:cNvPr>
          <p:cNvSpPr txBox="1"/>
          <p:nvPr/>
        </p:nvSpPr>
        <p:spPr>
          <a:xfrm>
            <a:off x="3201616" y="5328983"/>
            <a:ext cx="5788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개요 및 </a:t>
            </a:r>
            <a:r>
              <a:rPr kumimoji="1" lang="en-US" altLang="ko-KR" sz="4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WBS</a:t>
            </a:r>
            <a:endParaRPr kumimoji="1" lang="ko-Kore-CA" altLang="en-US" sz="4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149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3-3.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가로등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8EBC31D-B3A9-DB4A-8BE9-FBE8E0722318}"/>
              </a:ext>
            </a:extLst>
          </p:cNvPr>
          <p:cNvSpPr txBox="1"/>
          <p:nvPr/>
        </p:nvSpPr>
        <p:spPr>
          <a:xfrm>
            <a:off x="7384646" y="3313743"/>
            <a:ext cx="413333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오른쪽으로 꼬리가 긴 분포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-&gt;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로그 변환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통한 처리 필요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1C5F3-039D-F84D-9A34-91C17581A12B}"/>
              </a:ext>
            </a:extLst>
          </p:cNvPr>
          <p:cNvSpPr txBox="1"/>
          <p:nvPr/>
        </p:nvSpPr>
        <p:spPr>
          <a:xfrm>
            <a:off x="7459789" y="3107395"/>
            <a:ext cx="398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가로등 전력 사용량 분포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AE2E6415-4787-544A-84DE-B47986B9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19" y="1471138"/>
            <a:ext cx="6937742" cy="51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972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3-4.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심야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전력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81C5F3-039D-F84D-9A34-91C17581A12B}"/>
              </a:ext>
            </a:extLst>
          </p:cNvPr>
          <p:cNvSpPr txBox="1"/>
          <p:nvPr/>
        </p:nvSpPr>
        <p:spPr>
          <a:xfrm>
            <a:off x="2137242" y="3279559"/>
            <a:ext cx="334551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연도별 심야 전력 사용량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7478599" y="3266112"/>
            <a:ext cx="28753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월별 심야 전력 사용량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08D36-D841-7547-AD2B-C07D4BB1F81E}"/>
              </a:ext>
            </a:extLst>
          </p:cNvPr>
          <p:cNvSpPr txBox="1"/>
          <p:nvPr/>
        </p:nvSpPr>
        <p:spPr>
          <a:xfrm>
            <a:off x="838200" y="1490192"/>
            <a:ext cx="1051560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전력설비를 효율적으로 이용하기 위해 특정 시간대에 집중되는 전력 수요를 분산하고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전기 사용이 적은 </a:t>
            </a:r>
            <a:r>
              <a:rPr lang="ko-KR" altLang="en-US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심야시간대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수요를 증대시켜 심야시간대에 전기를 공급받아 열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온수 또는 얼음을 생산하거나 </a:t>
            </a:r>
            <a:r>
              <a:rPr lang="ko-KR" altLang="en-US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급탕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난방 또는 냉방에 이용하거나 전기히트펌프를 가동하는 심야전력기기에 대하여 별도의 전기요금을 적용</a:t>
            </a:r>
            <a:endParaRPr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심야 전력 기기의 심야시간 사용 전력량에 대해서만 적용하는 요금 제도</a:t>
            </a:r>
            <a:endParaRPr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B4608F3-A95C-2B49-B809-D2950962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17" y="3266113"/>
            <a:ext cx="5603306" cy="373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A48E8A07-3FF8-9546-869B-1B5ECF9B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66114"/>
            <a:ext cx="5603296" cy="373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B0373C-DF28-7F43-884D-72F19E128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628440"/>
            <a:ext cx="756307" cy="7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64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27BF8D7-DC27-9B4D-908E-2392ED39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93" y="1789544"/>
            <a:ext cx="8088808" cy="539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3-4.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심야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전력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658323" y="1987877"/>
            <a:ext cx="28753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시도별 심야 전력 사용량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91637E8-C379-604B-A168-CE3779B9C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77" y="1299033"/>
            <a:ext cx="10609613" cy="78330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2015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년부터 인천 상수도 생산 과정에서 심야 전력 사용으로 높은 수치가 많이 나타남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059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CC7A2AE-36D6-B446-952B-3716F9E8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2518698"/>
            <a:ext cx="6310070" cy="420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185C1B5B-E712-9E4F-B8AF-98BD526D2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9" y="2518698"/>
            <a:ext cx="6310070" cy="420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3-4.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심야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전력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77" y="1490192"/>
            <a:ext cx="10609613" cy="78330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이전과 이후 심야 전력 사용량 모두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계절성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띄고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이후 심야 전력 사용량이 현저히 감소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81C5F3-039D-F84D-9A34-91C17581A12B}"/>
              </a:ext>
            </a:extLst>
          </p:cNvPr>
          <p:cNvSpPr txBox="1"/>
          <p:nvPr/>
        </p:nvSpPr>
        <p:spPr>
          <a:xfrm>
            <a:off x="1612909" y="2518698"/>
            <a:ext cx="334551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4-1.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이전 심야 전력 사용량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7044249" y="2526619"/>
            <a:ext cx="334551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4-2.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이후 심야 전력 사용량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B1AC0-1E20-A145-9618-13331E842E81}"/>
              </a:ext>
            </a:extLst>
          </p:cNvPr>
          <p:cNvSpPr txBox="1"/>
          <p:nvPr/>
        </p:nvSpPr>
        <p:spPr>
          <a:xfrm>
            <a:off x="1857933" y="2227177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CA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018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~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2019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12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</a:t>
            </a:r>
            <a:endParaRPr kumimoji="1" lang="ko-Kore-CA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802B4-7DDF-0A46-8653-A9ACC3FEC6A8}"/>
              </a:ext>
            </a:extLst>
          </p:cNvPr>
          <p:cNvSpPr txBox="1"/>
          <p:nvPr/>
        </p:nvSpPr>
        <p:spPr>
          <a:xfrm>
            <a:off x="7278739" y="2227177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CA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020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~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2021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 </a:t>
            </a:r>
            <a:r>
              <a:rPr kumimoji="1"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12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</a:t>
            </a:r>
            <a:endParaRPr kumimoji="1" lang="ko-Kore-CA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148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3-4.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심야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전력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160"/>
            <a:ext cx="10515600" cy="108675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수와 관계없이 매년 줄어드는 것을 보아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수는 심야 전력 사용량에 영향을 미치지 않음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19B19B-9D87-4A4A-A27E-988F261C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75" y="2684073"/>
            <a:ext cx="6792443" cy="39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258829" y="2370550"/>
            <a:ext cx="367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4-3.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수와 심야 전력 사용량</a:t>
            </a:r>
          </a:p>
        </p:txBody>
      </p:sp>
    </p:spTree>
    <p:extLst>
      <p:ext uri="{BB962C8B-B14F-4D97-AF65-F5344CB8AC3E}">
        <p14:creationId xmlns:p14="http://schemas.microsoft.com/office/powerpoint/2010/main" val="1763532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B6BCAE9-5659-054C-8EE4-6EA87D06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47" y="1690688"/>
            <a:ext cx="68961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3-4.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심야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전력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908D36-D841-7547-AD2B-C07D4BB1F81E}"/>
              </a:ext>
            </a:extLst>
          </p:cNvPr>
          <p:cNvSpPr txBox="1"/>
          <p:nvPr/>
        </p:nvSpPr>
        <p:spPr>
          <a:xfrm>
            <a:off x="642547" y="5737026"/>
            <a:ext cx="1090690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기온이 낮으면 심야 전력 사용량이 늘어나며 기온이 높으면 상대적으로 전력 사용량이 줄어드는 그래프를 보이므로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기온의 영향을 받는 것으로 보임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658323" y="1475244"/>
            <a:ext cx="2875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 평균 기온과의 상관관계</a:t>
            </a:r>
          </a:p>
        </p:txBody>
      </p:sp>
    </p:spTree>
    <p:extLst>
      <p:ext uri="{BB962C8B-B14F-4D97-AF65-F5344CB8AC3E}">
        <p14:creationId xmlns:p14="http://schemas.microsoft.com/office/powerpoint/2010/main" val="1522795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3-4.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심야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전력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4339" name="Picture 3">
            <a:extLst>
              <a:ext uri="{FF2B5EF4-FFF2-40B4-BE49-F238E27FC236}">
                <a16:creationId xmlns:a16="http://schemas.microsoft.com/office/drawing/2014/main" id="{98189604-6820-174F-8521-B5757CD4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8" y="1571329"/>
            <a:ext cx="7372310" cy="505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FEE616-9DEB-F144-B7B7-59F387E2A55A}"/>
              </a:ext>
            </a:extLst>
          </p:cNvPr>
          <p:cNvSpPr txBox="1"/>
          <p:nvPr/>
        </p:nvSpPr>
        <p:spPr>
          <a:xfrm>
            <a:off x="7384646" y="3313743"/>
            <a:ext cx="413333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오른쪽으로 꼬리가 긴 분포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-&gt;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로그 변환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통한 처리 필요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1CF70-E113-BB4B-A34E-D52FB09AEDAC}"/>
              </a:ext>
            </a:extLst>
          </p:cNvPr>
          <p:cNvSpPr txBox="1"/>
          <p:nvPr/>
        </p:nvSpPr>
        <p:spPr>
          <a:xfrm>
            <a:off x="7459789" y="3107395"/>
            <a:ext cx="398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심야 전력 사용량 분포</a:t>
            </a:r>
          </a:p>
        </p:txBody>
      </p:sp>
    </p:spTree>
    <p:extLst>
      <p:ext uri="{BB962C8B-B14F-4D97-AF65-F5344CB8AC3E}">
        <p14:creationId xmlns:p14="http://schemas.microsoft.com/office/powerpoint/2010/main" val="2910402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3-5.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농사용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134"/>
            <a:ext cx="10515600" cy="54853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농사용 전력 요금이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다른 용도의 전력량 비해 전기요금이 낮고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수요의 대부분이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농사용</a:t>
            </a: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</a:t>
            </a: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 집중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됨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908D36-D841-7547-AD2B-C07D4BB1F81E}"/>
              </a:ext>
            </a:extLst>
          </p:cNvPr>
          <p:cNvSpPr txBox="1"/>
          <p:nvPr/>
        </p:nvSpPr>
        <p:spPr>
          <a:xfrm>
            <a:off x="838200" y="1490192"/>
            <a:ext cx="105156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농사용 전력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갑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 :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관개용 양수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배수펌프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수문 조작에 사용되는 전력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농사용 전력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 :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육묘 또는 전조 재배에 사용되는 전력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농업 및 축산업에 사용되는 전력 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1C5F3-039D-F84D-9A34-91C17581A12B}"/>
              </a:ext>
            </a:extLst>
          </p:cNvPr>
          <p:cNvSpPr txBox="1"/>
          <p:nvPr/>
        </p:nvSpPr>
        <p:spPr>
          <a:xfrm>
            <a:off x="1673390" y="2998982"/>
            <a:ext cx="334551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연도별 농사용 전력 사용량 분포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7654047" y="2992982"/>
            <a:ext cx="2875347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월별 농사용 전력 사용량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EB004D-2515-BF42-A61E-30A5E4875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80376"/>
            <a:ext cx="4851357" cy="370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E9E7B8-B642-F942-81A9-7E1965583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501" y="3340689"/>
            <a:ext cx="4851357" cy="34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224E57-4EF5-0242-B40E-4033F8302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911" y="637174"/>
            <a:ext cx="758620" cy="7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31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3-5.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농사용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658322" y="1379038"/>
            <a:ext cx="2875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시도별 농사용 전력 사용량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A4429F3A-731C-9248-875F-EDE1C62B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72" y="1630107"/>
            <a:ext cx="6682246" cy="46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55254928-1451-994A-A152-0CAC515D0792}"/>
              </a:ext>
            </a:extLst>
          </p:cNvPr>
          <p:cNvSpPr/>
          <p:nvPr/>
        </p:nvSpPr>
        <p:spPr>
          <a:xfrm>
            <a:off x="5840882" y="1876302"/>
            <a:ext cx="914400" cy="4263242"/>
          </a:xfrm>
          <a:prstGeom prst="roundRect">
            <a:avLst/>
          </a:prstGeom>
          <a:noFill/>
          <a:ln w="38100">
            <a:solidFill>
              <a:srgbClr val="F0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854372-743A-8C41-B205-5C14927FD356}"/>
              </a:ext>
            </a:extLst>
          </p:cNvPr>
          <p:cNvSpPr txBox="1"/>
          <p:nvPr/>
        </p:nvSpPr>
        <p:spPr>
          <a:xfrm>
            <a:off x="3172931" y="6388474"/>
            <a:ext cx="5846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altLang="ko-KR" sz="2000" u="none" strike="noStrike" kern="12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</a:t>
            </a:r>
            <a:r>
              <a:rPr lang="ko-KR" altLang="en-US" sz="2000" u="none" strike="noStrike" kern="12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 도시 중 </a:t>
            </a:r>
            <a:r>
              <a:rPr lang="ko-KR" altLang="en-US" sz="2000" b="1" u="none" strike="noStrike" kern="1200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인천광역시</a:t>
            </a:r>
            <a:r>
              <a:rPr lang="ko-KR" altLang="en-US" sz="2000" u="none" strike="noStrike" kern="1200" dirty="0">
                <a:solidFill>
                  <a:schemeClr val="tx1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 농사용 전력 사용량이 높음</a:t>
            </a:r>
            <a:endParaRPr lang="ko-KR" altLang="en-US" sz="20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714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3-5.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농사용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096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인천광역시 강화군은 농업 중심 지역으로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7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개의 시도들의 행정 구역 중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가장 큰 경지 면적 보유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1927654" y="5906212"/>
            <a:ext cx="320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 시 행정구역 별 농사용 경지 면적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7304901" y="5614426"/>
            <a:ext cx="3843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인천광역시의 시군구별 전력 사용량 분포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B70897-F43E-B34B-B01E-EFFA8CCA4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3932"/>
            <a:ext cx="5711092" cy="34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446BF7E7-3A72-4B4F-82DD-EDDD6DE41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292" y="2443932"/>
            <a:ext cx="4759880" cy="304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31279C4-0001-6A48-9582-4EFF254FFBA2}"/>
              </a:ext>
            </a:extLst>
          </p:cNvPr>
          <p:cNvSpPr/>
          <p:nvPr/>
        </p:nvSpPr>
        <p:spPr>
          <a:xfrm>
            <a:off x="740481" y="4236857"/>
            <a:ext cx="5906530" cy="383059"/>
          </a:xfrm>
          <a:prstGeom prst="roundRect">
            <a:avLst/>
          </a:prstGeom>
          <a:noFill/>
          <a:ln w="38100">
            <a:solidFill>
              <a:srgbClr val="F0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E9DE903-748B-8340-A15B-6437CFBADFAD}"/>
              </a:ext>
            </a:extLst>
          </p:cNvPr>
          <p:cNvSpPr/>
          <p:nvPr/>
        </p:nvSpPr>
        <p:spPr>
          <a:xfrm>
            <a:off x="6833286" y="2456290"/>
            <a:ext cx="4495800" cy="350310"/>
          </a:xfrm>
          <a:prstGeom prst="roundRect">
            <a:avLst/>
          </a:prstGeom>
          <a:noFill/>
          <a:ln w="38100">
            <a:solidFill>
              <a:srgbClr val="F0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8100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AB683FE-9754-8449-821F-1864A9F73D7E}"/>
              </a:ext>
            </a:extLst>
          </p:cNvPr>
          <p:cNvSpPr/>
          <p:nvPr/>
        </p:nvSpPr>
        <p:spPr>
          <a:xfrm>
            <a:off x="7957388" y="1597455"/>
            <a:ext cx="3584396" cy="3550277"/>
          </a:xfrm>
          <a:prstGeom prst="roundRect">
            <a:avLst>
              <a:gd name="adj" fmla="val 980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0774DBF-7145-1C43-B486-C971415F1842}"/>
              </a:ext>
            </a:extLst>
          </p:cNvPr>
          <p:cNvSpPr/>
          <p:nvPr/>
        </p:nvSpPr>
        <p:spPr>
          <a:xfrm>
            <a:off x="4298500" y="1597456"/>
            <a:ext cx="3584396" cy="3550277"/>
          </a:xfrm>
          <a:prstGeom prst="roundRect">
            <a:avLst>
              <a:gd name="adj" fmla="val 980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37B3D94-A2C7-AB4E-872A-FFE0AB253127}"/>
              </a:ext>
            </a:extLst>
          </p:cNvPr>
          <p:cNvSpPr/>
          <p:nvPr/>
        </p:nvSpPr>
        <p:spPr>
          <a:xfrm>
            <a:off x="852054" y="1597456"/>
            <a:ext cx="3329709" cy="3550277"/>
          </a:xfrm>
          <a:prstGeom prst="roundRect">
            <a:avLst>
              <a:gd name="adj" fmla="val 980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기획 배경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DAD999-1FEE-D249-9D8B-3F5E729AC06E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F58742-3B65-EB41-9F7B-22AE36E374FE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8F9D99-A60F-DC44-B837-9879C2B7F1A3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6BA5BF-0BB9-C944-8376-CFA26F5FE1A8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561259-1AC4-4F46-85B3-07410D071937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04741E-9DA6-DE47-B12C-0C5075F91F64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1" name="그림 10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46C4262-F570-9B43-A14F-0834EB7A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01" y="1789544"/>
            <a:ext cx="2228500" cy="2228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5CC05A-C047-524A-ADAF-1D80CB986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747" y="1789544"/>
            <a:ext cx="2228500" cy="2228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9AAC75-12E0-AC4F-AB10-AF6F7BD4BC9F}"/>
              </a:ext>
            </a:extLst>
          </p:cNvPr>
          <p:cNvSpPr txBox="1"/>
          <p:nvPr/>
        </p:nvSpPr>
        <p:spPr>
          <a:xfrm>
            <a:off x="1092501" y="4432300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계절별 전력 소비의 증감 문제</a:t>
            </a:r>
            <a:endParaRPr lang="en-US" altLang="ko-KR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3D6154-796E-844A-AB3A-97F838541E6A}"/>
              </a:ext>
            </a:extLst>
          </p:cNvPr>
          <p:cNvSpPr txBox="1"/>
          <p:nvPr/>
        </p:nvSpPr>
        <p:spPr>
          <a:xfrm>
            <a:off x="4286245" y="4432300"/>
            <a:ext cx="3619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월별 전력 수요의 변화 계량화 필요</a:t>
            </a:r>
            <a:endParaRPr lang="ko-Kore-CA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ED0B8-4BE0-3749-964F-A78F6DCF7772}"/>
              </a:ext>
            </a:extLst>
          </p:cNvPr>
          <p:cNvSpPr txBox="1"/>
          <p:nvPr/>
        </p:nvSpPr>
        <p:spPr>
          <a:xfrm>
            <a:off x="838200" y="5227196"/>
            <a:ext cx="1051560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서울특별시 및 광역시 기준으로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한국전력공사의 월 단위 계약 종별 전력 사용량 데이터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 및 기상 정보를 포함한 데이터 셋을 구축하여 </a:t>
            </a:r>
            <a:r>
              <a:rPr lang="ko-KR" altLang="en-US" sz="18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 종별 미래 전력 사용량을 월별로 예측하는 모델 개발</a:t>
            </a:r>
            <a:endParaRPr lang="en-US" altLang="ko-KR" sz="18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9298CE-B6CA-0848-BB1F-DF80E892F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726" y="1789544"/>
            <a:ext cx="2228506" cy="22285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4E3A6F-D924-B84E-AFFD-D47B9C5AB860}"/>
              </a:ext>
            </a:extLst>
          </p:cNvPr>
          <p:cNvSpPr txBox="1"/>
          <p:nvPr/>
        </p:nvSpPr>
        <p:spPr>
          <a:xfrm>
            <a:off x="7922227" y="4437957"/>
            <a:ext cx="3619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외부 요인에 민감한 전력 가격 문제</a:t>
            </a:r>
            <a:endParaRPr lang="ko-Kore-CA" altLang="en-US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388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96DAF2C-2343-0843-9683-F726776E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473" y="2278437"/>
            <a:ext cx="9235047" cy="448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3-5.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농사용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703CB6-79E5-A841-B875-7C65A9B9793D}"/>
              </a:ext>
            </a:extLst>
          </p:cNvPr>
          <p:cNvSpPr txBox="1"/>
          <p:nvPr/>
        </p:nvSpPr>
        <p:spPr>
          <a:xfrm>
            <a:off x="4328455" y="1995951"/>
            <a:ext cx="353508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5.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수와 농사용 전력 사용량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808DE6-B12E-724F-803A-863DA8902237}"/>
              </a:ext>
            </a:extLst>
          </p:cNvPr>
          <p:cNvSpPr txBox="1"/>
          <p:nvPr/>
        </p:nvSpPr>
        <p:spPr>
          <a:xfrm>
            <a:off x="838200" y="1432925"/>
            <a:ext cx="972552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농업용 전기 사용량은 코로나 확진자 수의 영향을 받지 않음</a:t>
            </a:r>
            <a:endParaRPr lang="ko-KR" altLang="en-US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67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7A9E6F1B-3BD7-F042-8775-C03E47C5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78" y="2664820"/>
            <a:ext cx="7245836" cy="40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3-5.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농사용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1908"/>
            <a:ext cx="10356273" cy="1391198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대부분의 지역에서는 여름과 겨울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 전력 사용량이 많았으나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인천광역시는 가을에 최대로 사용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경지면적이 가장 넓은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인천광역시 강화군의 가을철 추수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 인한 것으로 볼 수 있음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5144617" y="6118194"/>
            <a:ext cx="3541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농사용 전력 사용량과 계절의 상관관계</a:t>
            </a:r>
          </a:p>
        </p:txBody>
      </p:sp>
    </p:spTree>
    <p:extLst>
      <p:ext uri="{BB962C8B-B14F-4D97-AF65-F5344CB8AC3E}">
        <p14:creationId xmlns:p14="http://schemas.microsoft.com/office/powerpoint/2010/main" val="1635043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3-5.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농사용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8FEE616-9DEB-F144-B7B7-59F387E2A55A}"/>
              </a:ext>
            </a:extLst>
          </p:cNvPr>
          <p:cNvSpPr txBox="1"/>
          <p:nvPr/>
        </p:nvSpPr>
        <p:spPr>
          <a:xfrm>
            <a:off x="7384646" y="3313743"/>
            <a:ext cx="413333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오른쪽으로 꼬리가 긴 분포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-&gt;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로그 변환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통한 처리 필요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1CF70-E113-BB4B-A34E-D52FB09AEDAC}"/>
              </a:ext>
            </a:extLst>
          </p:cNvPr>
          <p:cNvSpPr txBox="1"/>
          <p:nvPr/>
        </p:nvSpPr>
        <p:spPr>
          <a:xfrm>
            <a:off x="7459789" y="3107395"/>
            <a:ext cx="398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농사용 전력 사용량 분포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3B96368B-6835-184D-9A69-C9BE29D3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95" y="1686210"/>
            <a:ext cx="6125479" cy="496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9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주택용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229"/>
            <a:ext cx="10515600" cy="572557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연도별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월별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주택용 전력 사용량 비교</a:t>
            </a:r>
            <a:endParaRPr lang="en-US" altLang="ko-KR" sz="20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908D36-D841-7547-AD2B-C07D4BB1F81E}"/>
              </a:ext>
            </a:extLst>
          </p:cNvPr>
          <p:cNvSpPr txBox="1"/>
          <p:nvPr/>
        </p:nvSpPr>
        <p:spPr>
          <a:xfrm>
            <a:off x="838200" y="1305526"/>
            <a:ext cx="105156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주택용 전력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저압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):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주거용 고객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아파트 고객 포함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 전력 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3kW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이하의 고객</a:t>
            </a:r>
            <a:endParaRPr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주택용 전력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고압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):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고압으로 공급받는 가정용 고객에게 적용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4C4C69A-2090-1C43-838D-1EFC6DEF0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18" y="3350648"/>
            <a:ext cx="4663899" cy="350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FEB1042-8A85-6C43-85AA-4A15ADFC5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86" y="3350647"/>
            <a:ext cx="4817397" cy="35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81C5F3-039D-F84D-9A34-91C17581A12B}"/>
              </a:ext>
            </a:extLst>
          </p:cNvPr>
          <p:cNvSpPr txBox="1"/>
          <p:nvPr/>
        </p:nvSpPr>
        <p:spPr>
          <a:xfrm>
            <a:off x="2265770" y="3165695"/>
            <a:ext cx="26213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연도별 주택용 전력 사용량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7605433" y="3184116"/>
            <a:ext cx="26213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월별 주택용 전력 사용량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F160A4-EB1F-C24B-94FE-68E41F64A967}"/>
              </a:ext>
            </a:extLst>
          </p:cNvPr>
          <p:cNvSpPr txBox="1"/>
          <p:nvPr/>
        </p:nvSpPr>
        <p:spPr>
          <a:xfrm>
            <a:off x="856733" y="2814784"/>
            <a:ext cx="757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연중 계절성이 뚜렷한 여름과 겨울에 전력 </a:t>
            </a:r>
            <a:r>
              <a:rPr lang="ko-KR" altLang="en-US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사용</a:t>
            </a:r>
            <a:r>
              <a:rPr lang="ko-KR" altLang="en-US" sz="18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량 증가</a:t>
            </a:r>
            <a:endParaRPr lang="ko-Kore-CA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45E380-D350-E049-9C1C-67DC3F968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432" y="672797"/>
            <a:ext cx="583301" cy="5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04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09D84275-08D1-2747-9CB8-FD6155B1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8" y="2683678"/>
            <a:ext cx="5412552" cy="38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주택용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676"/>
            <a:ext cx="10515600" cy="118851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개시도 중 인구가 많은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서울이 가장 많은 전력 사용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울산광역시의 경우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개시도 중 인구 수가 가장 낮지만 서울 다음으로 많은 주택용 전력 사용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7EE40E91-4022-C84D-B1DF-82291619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58" y="2738374"/>
            <a:ext cx="5241670" cy="384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350A2-C305-D74B-A60A-2716557EC655}"/>
              </a:ext>
            </a:extLst>
          </p:cNvPr>
          <p:cNvSpPr txBox="1"/>
          <p:nvPr/>
        </p:nvSpPr>
        <p:spPr>
          <a:xfrm>
            <a:off x="2212965" y="2670232"/>
            <a:ext cx="267413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3-1.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각 시도별 주택용 전력 사용량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D63B0-C1AD-7B4B-ACB9-027EC57EF690}"/>
              </a:ext>
            </a:extLst>
          </p:cNvPr>
          <p:cNvSpPr txBox="1"/>
          <p:nvPr/>
        </p:nvSpPr>
        <p:spPr>
          <a:xfrm>
            <a:off x="7866356" y="2658964"/>
            <a:ext cx="18325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3-2.</a:t>
            </a:r>
            <a:r>
              <a:rPr lang="ko-KR" altLang="en-US" sz="1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각 시도별 인구 수</a:t>
            </a:r>
          </a:p>
        </p:txBody>
      </p:sp>
    </p:spTree>
    <p:extLst>
      <p:ext uri="{BB962C8B-B14F-4D97-AF65-F5344CB8AC3E}">
        <p14:creationId xmlns:p14="http://schemas.microsoft.com/office/powerpoint/2010/main" val="3312766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주택용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161"/>
            <a:ext cx="10515600" cy="80765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수는 주택용 전력 사용량에 영향을 미치지 않음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3653410" y="2203745"/>
            <a:ext cx="488517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4.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수와 주택용 전력 사용량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5C51348-CBDE-B045-94F7-A8E5C43B7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940" y="2531922"/>
            <a:ext cx="8956110" cy="42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442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주택용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6" y="1778995"/>
            <a:ext cx="10515600" cy="58565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연중 월 평균 기온이 높은 여름과 낮은 겨울에 전력 소비량의 차이가 뚜렷하게 나타남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5123" name="Picture 3">
            <a:extLst>
              <a:ext uri="{FF2B5EF4-FFF2-40B4-BE49-F238E27FC236}">
                <a16:creationId xmlns:a16="http://schemas.microsoft.com/office/drawing/2014/main" id="{5E2774A6-9896-D248-BD2D-0484E7A26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91" y="2500214"/>
            <a:ext cx="6454611" cy="429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438147" y="2375198"/>
            <a:ext cx="331569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 평균 기온과 주택용 전력 사용량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70D575-003B-964E-BD37-D980546B97D3}"/>
              </a:ext>
            </a:extLst>
          </p:cNvPr>
          <p:cNvSpPr txBox="1"/>
          <p:nvPr/>
        </p:nvSpPr>
        <p:spPr>
          <a:xfrm>
            <a:off x="838200" y="1300178"/>
            <a:ext cx="610099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 평균 기온과 주택용 전력 사용량 비교 </a:t>
            </a:r>
            <a:endParaRPr lang="ko-Kore-CA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7208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주택용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840614" y="5489962"/>
            <a:ext cx="3541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불쾌지수와 주택용 전력 사용량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FBCECAD-4E95-7B4F-8276-A59A6DB5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50" y="1549415"/>
            <a:ext cx="2896854" cy="196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FFD38DC-83F3-A745-B515-4A27240C0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2" y="1549415"/>
            <a:ext cx="2982056" cy="196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C522F3A0-1DBE-C94F-821E-706BF44DE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896" y="1549415"/>
            <a:ext cx="2982056" cy="196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2F433732-4832-1543-8B95-A7AC92C76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6" y="3518518"/>
            <a:ext cx="2982056" cy="196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FAE24A17-551D-CE42-9AD5-A177C3E9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44" y="3520333"/>
            <a:ext cx="2982056" cy="196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5F5D175C-1925-0B42-B43F-C0ADF5F5E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03" y="3520333"/>
            <a:ext cx="2982056" cy="196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C4547DA1-D9E4-C24E-82B6-03C7FC9D0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959" y="3520333"/>
            <a:ext cx="2982056" cy="196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B09EB7C-48B9-A14A-A8D0-D9D6B4D9A28F}"/>
              </a:ext>
            </a:extLst>
          </p:cNvPr>
          <p:cNvSpPr txBox="1"/>
          <p:nvPr/>
        </p:nvSpPr>
        <p:spPr>
          <a:xfrm>
            <a:off x="3339890" y="6179749"/>
            <a:ext cx="575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지역과 불쾌지수는 주택용 전력 사용량에 영향을 주지 않음</a:t>
            </a:r>
            <a:endParaRPr kumimoji="1" lang="ko-Kore-CA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638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주택용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20484" name="Picture 4">
            <a:extLst>
              <a:ext uri="{FF2B5EF4-FFF2-40B4-BE49-F238E27FC236}">
                <a16:creationId xmlns:a16="http://schemas.microsoft.com/office/drawing/2014/main" id="{C8775DA8-F550-214C-A3E7-22B3A7D5D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9543"/>
            <a:ext cx="6892808" cy="466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4C7A33-45A5-874A-BC1E-289A3A822E2A}"/>
              </a:ext>
            </a:extLst>
          </p:cNvPr>
          <p:cNvSpPr txBox="1"/>
          <p:nvPr/>
        </p:nvSpPr>
        <p:spPr>
          <a:xfrm>
            <a:off x="7384646" y="3313743"/>
            <a:ext cx="413333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오른쪽으로 꼬리가 긴 분포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-&gt;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로그 변환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통한 처리 필요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EB1053-7F69-B845-8E5F-9AE6109F5249}"/>
              </a:ext>
            </a:extLst>
          </p:cNvPr>
          <p:cNvSpPr txBox="1"/>
          <p:nvPr/>
        </p:nvSpPr>
        <p:spPr>
          <a:xfrm>
            <a:off x="7459789" y="3107395"/>
            <a:ext cx="398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주택용 전력 사용량 분포</a:t>
            </a:r>
          </a:p>
        </p:txBody>
      </p:sp>
    </p:spTree>
    <p:extLst>
      <p:ext uri="{BB962C8B-B14F-4D97-AF65-F5344CB8AC3E}">
        <p14:creationId xmlns:p14="http://schemas.microsoft.com/office/powerpoint/2010/main" val="1706727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3-7.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교육용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908D36-D841-7547-AD2B-C07D4BB1F81E}"/>
              </a:ext>
            </a:extLst>
          </p:cNvPr>
          <p:cNvSpPr txBox="1"/>
          <p:nvPr/>
        </p:nvSpPr>
        <p:spPr>
          <a:xfrm>
            <a:off x="838200" y="1490192"/>
            <a:ext cx="105156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법령에 의한 학교 인정 교육시설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부속병원 제외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도서관 및 독서진흥법에 의한 도서관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박물관 및 미술관 진흥법에 의한 박물관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·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미술관</a:t>
            </a:r>
            <a:r>
              <a:rPr lang="en-US" altLang="ko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과학관 육성법에 의한 과학관에 적용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1C5F3-039D-F84D-9A34-91C17581A12B}"/>
              </a:ext>
            </a:extLst>
          </p:cNvPr>
          <p:cNvSpPr txBox="1"/>
          <p:nvPr/>
        </p:nvSpPr>
        <p:spPr>
          <a:xfrm>
            <a:off x="2063840" y="2901391"/>
            <a:ext cx="26213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연도별 교육용 전력 사용량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3340A-AA48-924D-AE55-76D5C36B1857}"/>
              </a:ext>
            </a:extLst>
          </p:cNvPr>
          <p:cNvSpPr txBox="1"/>
          <p:nvPr/>
        </p:nvSpPr>
        <p:spPr>
          <a:xfrm>
            <a:off x="7506835" y="2901391"/>
            <a:ext cx="26213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시도별 교육용 전력 사용량 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BF2774-94E6-4D41-BAC3-ACB8B69F9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1" y="3222410"/>
            <a:ext cx="5634969" cy="29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56DCDAE-4F84-AD47-928C-23FD2B563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109" y="3234577"/>
            <a:ext cx="5521860" cy="294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ECB77E4-339B-E241-9738-05579612F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7624"/>
            <a:ext cx="10515600" cy="555706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연도별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월별 교육용 전력 사용량 비교</a:t>
            </a:r>
            <a:endParaRPr lang="en-US" altLang="ko-KR" sz="20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658B99-C941-6548-9891-FCB8BF1588E5}"/>
              </a:ext>
            </a:extLst>
          </p:cNvPr>
          <p:cNvSpPr txBox="1"/>
          <p:nvPr/>
        </p:nvSpPr>
        <p:spPr>
          <a:xfrm>
            <a:off x="2502071" y="6250170"/>
            <a:ext cx="7187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교육용 전력 사용량은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계절의 영향을 받음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BD50EA-B698-AD48-AF34-3DC65A7E2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353" y="679989"/>
            <a:ext cx="736086" cy="73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08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WBS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0C848C1-E9A0-1343-881F-A5B8526B3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51" y="1529619"/>
            <a:ext cx="9747492" cy="492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564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3-7.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교육용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4" y="6063859"/>
            <a:ext cx="8400806" cy="61306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서울특별시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 다른 지역보다 교육용 전력을 많이 사용하는 것을 확인할 수 있음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785335" y="2009845"/>
            <a:ext cx="262132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시도별 교육용 전력 사용량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80E7B1D-AE2F-5B41-B866-D548F6DAF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08" y="2292958"/>
            <a:ext cx="9208383" cy="391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95D2E49-0E6F-2F45-8AC2-37D85A981993}"/>
              </a:ext>
            </a:extLst>
          </p:cNvPr>
          <p:cNvSpPr txBox="1">
            <a:spLocks/>
          </p:cNvSpPr>
          <p:nvPr/>
        </p:nvSpPr>
        <p:spPr>
          <a:xfrm>
            <a:off x="838200" y="1385779"/>
            <a:ext cx="10515600" cy="555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지역별 교육용 전력 사용량 비교</a:t>
            </a:r>
            <a:endParaRPr lang="en-US" altLang="ko-KR" sz="20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964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3-7.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교육용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161"/>
            <a:ext cx="10515600" cy="80765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수는 교육용 전력 사용량에 영향을 미치지 않음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2A44AD-B4C7-6640-9C67-36B5F21E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8" y="2552524"/>
            <a:ext cx="10223743" cy="419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3653410" y="2316479"/>
            <a:ext cx="488517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4.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확진자 수와 교육용 전력 사용량</a:t>
            </a:r>
          </a:p>
        </p:txBody>
      </p:sp>
    </p:spTree>
    <p:extLst>
      <p:ext uri="{BB962C8B-B14F-4D97-AF65-F5344CB8AC3E}">
        <p14:creationId xmlns:p14="http://schemas.microsoft.com/office/powerpoint/2010/main" val="1697912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38F46619-5E5E-2D49-99B1-C18A596D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947" y="2129822"/>
            <a:ext cx="6848099" cy="45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3-7.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교육용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8363"/>
            <a:ext cx="10356273" cy="782361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지역에 관계없이 여름과 겨울에 높은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교육용 전력 사용량</a:t>
            </a:r>
            <a:endParaRPr lang="en-US" altLang="ko-KR" sz="20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5150873" y="6118194"/>
            <a:ext cx="3541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교육용 전력 사용량과 계절의 상관관계</a:t>
            </a:r>
          </a:p>
        </p:txBody>
      </p:sp>
    </p:spTree>
    <p:extLst>
      <p:ext uri="{BB962C8B-B14F-4D97-AF65-F5344CB8AC3E}">
        <p14:creationId xmlns:p14="http://schemas.microsoft.com/office/powerpoint/2010/main" val="3443304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3-7.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교육용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796" y="4877820"/>
            <a:ext cx="9688401" cy="163217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방학이 있음에도 여름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겨울에 교육용 전력 사용량이 높은 이유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적은 수의 </a:t>
            </a:r>
            <a:r>
              <a:rPr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대학임에도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  교육용 전력 사용량의 절반을 차지함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연구실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도서관 등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교육용 전력은 학교뿐만 아니라 도서관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박물관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미술관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과학관에서도 사용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DDE311-15E3-5249-803A-B118F12E1EBD}"/>
              </a:ext>
            </a:extLst>
          </p:cNvPr>
          <p:cNvSpPr txBox="1"/>
          <p:nvPr/>
        </p:nvSpPr>
        <p:spPr>
          <a:xfrm>
            <a:off x="4097294" y="1430691"/>
            <a:ext cx="399740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교육용 전기요금 중 </a:t>
            </a:r>
            <a:r>
              <a:rPr lang="ko-KR" altLang="en-US" sz="16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대상별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전기 사용 내역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1BFF59-C0B9-8D40-A4AA-F45C39221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58684"/>
              </p:ext>
            </p:extLst>
          </p:nvPr>
        </p:nvGraphicFramePr>
        <p:xfrm>
          <a:off x="838200" y="1871312"/>
          <a:ext cx="10267950" cy="3048000"/>
        </p:xfrm>
        <a:graphic>
          <a:graphicData uri="http://schemas.openxmlformats.org/drawingml/2006/table">
            <a:tbl>
              <a:tblPr/>
              <a:tblGrid>
                <a:gridCol w="1466850">
                  <a:extLst>
                    <a:ext uri="{9D8B030D-6E8A-4147-A177-3AD203B41FA5}">
                      <a16:colId xmlns:a16="http://schemas.microsoft.com/office/drawing/2014/main" val="2769374058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1539857714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601807169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696546188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3191430005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1285715090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959528124"/>
                    </a:ext>
                  </a:extLst>
                </a:gridCol>
              </a:tblGrid>
              <a:tr h="341067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구분</a:t>
                      </a:r>
                      <a:endParaRPr lang="ko-KR" altLang="en-US" sz="16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호수</a:t>
                      </a:r>
                      <a:endParaRPr lang="ko-KR" altLang="en-US" sz="16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CA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사용량</a:t>
                      </a:r>
                      <a:endParaRPr lang="ko-KR" altLang="en-US" sz="16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CA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전기요금</a:t>
                      </a:r>
                      <a:endParaRPr lang="ko-KR" altLang="en-US" sz="1600" b="1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CA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42335"/>
                  </a:ext>
                </a:extLst>
              </a:tr>
              <a:tr h="341067">
                <a:tc vMerge="1">
                  <a:txBody>
                    <a:bodyPr/>
                    <a:lstStyle/>
                    <a:p>
                      <a:endParaRPr lang="ko-Kore-CA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(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호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)</a:t>
                      </a:r>
                      <a:endParaRPr lang="ko-KR" altLang="en-US" sz="1600" b="1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비중</a:t>
                      </a: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(%)</a:t>
                      </a:r>
                      <a:endParaRPr lang="ko-KR" altLang="en-US" sz="1600" b="1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(</a:t>
                      </a: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백만 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kWh)</a:t>
                      </a:r>
                      <a:endParaRPr lang="en-US" sz="1600" b="1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비중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(%)</a:t>
                      </a:r>
                      <a:endParaRPr lang="ko-KR" altLang="en-US" sz="16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억원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)</a:t>
                      </a:r>
                      <a:endParaRPr lang="ko-KR" altLang="en-US" sz="16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비중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(%)</a:t>
                      </a:r>
                      <a:endParaRPr lang="ko-KR" altLang="en-US" sz="16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90177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초중고교</a:t>
                      </a:r>
                      <a:endParaRPr lang="ko-KR" altLang="en-US" sz="1400" b="1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12,077</a:t>
                      </a:r>
                      <a:endParaRPr lang="ko-Kore-CA" altLang="en-US" sz="1400" b="0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34.9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3,516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44.4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4,420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51.3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248756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대학교</a:t>
                      </a:r>
                      <a:endParaRPr lang="ko-KR" altLang="en-US" sz="14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E4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945</a:t>
                      </a:r>
                      <a:endParaRPr lang="ko-Kore-CA" altLang="en-US" sz="14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E4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2.7</a:t>
                      </a:r>
                      <a:endParaRPr lang="ko-Kore-CA" altLang="en-US" sz="14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E4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3,575</a:t>
                      </a:r>
                      <a:endParaRPr lang="ko-Kore-CA" altLang="en-US" sz="14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E4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45.1</a:t>
                      </a:r>
                      <a:endParaRPr lang="ko-Kore-CA" altLang="en-US" sz="14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E4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3,232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37.5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210603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보육시설</a:t>
                      </a:r>
                      <a:endParaRPr lang="ko-KR" altLang="en-US" sz="14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15,535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44.9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277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3.5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341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4.0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23002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유치원</a:t>
                      </a:r>
                      <a:endParaRPr lang="ko-KR" altLang="en-US" sz="1400" b="1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4,096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11.9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150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1.9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182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2.1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76730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기타</a:t>
                      </a:r>
                      <a:endParaRPr lang="ko-KR" altLang="en-US" sz="14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1,945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5.6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402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5.1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437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5.1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674241"/>
                  </a:ext>
                </a:extLst>
              </a:tr>
              <a:tr h="3291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합계</a:t>
                      </a:r>
                      <a:endParaRPr lang="ko-KR" altLang="en-US" sz="1400" b="1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34,598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100.0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7,920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100.0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8,612</a:t>
                      </a:r>
                      <a:endParaRPr lang="ko-Kore-CA" altLang="en-US" sz="1400" b="0" i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79997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BarunGothic Light" panose="020B0603020101020101" pitchFamily="34" charset="-127"/>
                          <a:ea typeface="NanumBarunGothic Light" panose="020B0603020101020101" pitchFamily="34" charset="-127"/>
                        </a:rPr>
                        <a:t>100.0</a:t>
                      </a:r>
                      <a:endParaRPr lang="ko-Kore-CA" altLang="en-US" sz="1400" b="0" i="0" dirty="0">
                        <a:effectLst/>
                        <a:latin typeface="NanumBarunGothic Light" panose="020B0603020101020101" pitchFamily="34" charset="-127"/>
                        <a:ea typeface="NanumBarunGothic Light" panose="020B0603020101020101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28408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BFE9705A-D55A-CD40-952C-B69A241A3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23098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CA" altLang="en-US"/>
          </a:p>
        </p:txBody>
      </p:sp>
    </p:spTree>
    <p:extLst>
      <p:ext uri="{BB962C8B-B14F-4D97-AF65-F5344CB8AC3E}">
        <p14:creationId xmlns:p14="http://schemas.microsoft.com/office/powerpoint/2010/main" val="1292936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3-7.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CA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 - </a:t>
            </a:r>
            <a:r>
              <a:rPr kumimoji="1" lang="ko-Kore-CA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교육용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708C86B-EA17-4843-A734-0B94DF84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280" y="1351730"/>
            <a:ext cx="7285434" cy="491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125537-B322-CD4F-B357-C364CC7C1020}"/>
              </a:ext>
            </a:extLst>
          </p:cNvPr>
          <p:cNvSpPr txBox="1"/>
          <p:nvPr/>
        </p:nvSpPr>
        <p:spPr>
          <a:xfrm>
            <a:off x="7791660" y="4712237"/>
            <a:ext cx="4133335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오른쪽으로 꼬리가 긴 분포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-&gt;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로그 변환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통한 처리 필요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A1844-3B0B-C943-B99F-7FB709DE6F4B}"/>
              </a:ext>
            </a:extLst>
          </p:cNvPr>
          <p:cNvSpPr txBox="1"/>
          <p:nvPr/>
        </p:nvSpPr>
        <p:spPr>
          <a:xfrm>
            <a:off x="7866803" y="4505889"/>
            <a:ext cx="398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6.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교육용 전력 사용량 분포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6C8552-2D1C-EC4F-BF0E-A06CD54B5612}"/>
              </a:ext>
            </a:extLst>
          </p:cNvPr>
          <p:cNvSpPr txBox="1"/>
          <p:nvPr/>
        </p:nvSpPr>
        <p:spPr>
          <a:xfrm>
            <a:off x="1969567" y="6265559"/>
            <a:ext cx="2740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ore-CA" sz="18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positive skew (1.5 </a:t>
            </a:r>
            <a:r>
              <a:rPr lang="ko-KR" altLang="en-US" sz="18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이상</a:t>
            </a:r>
            <a:r>
              <a:rPr lang="en-US" altLang="ko-KR" sz="18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endParaRPr lang="ko-KR" altLang="en-US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518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4477CD-D53F-D044-8B7D-EB5082DDD6D8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BCE3A9-75C6-A744-8313-10C3C26A5478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6C7823-EF56-0D48-838F-328BDE2F47E4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3A6283-184F-5044-9EC1-1B5994F6AF10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E6A240-1D79-7347-B7F7-DE2781AE8CA3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B8836F-7250-1D47-8B98-EE59BBA847DA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C25DF3E-850B-CD4E-B2CB-08F307DE0E35}"/>
              </a:ext>
            </a:extLst>
          </p:cNvPr>
          <p:cNvSpPr txBox="1"/>
          <p:nvPr/>
        </p:nvSpPr>
        <p:spPr>
          <a:xfrm>
            <a:off x="4285248" y="5328983"/>
            <a:ext cx="3621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CA" altLang="en-US" sz="4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7EE217-C2C1-7443-81D2-3C1AA231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49" y="1287601"/>
            <a:ext cx="3515495" cy="35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71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209"/>
            <a:ext cx="10515600" cy="556628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음수 값 대체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 사용량이 마이너스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 두 개의 데이터를 대체</a:t>
            </a:r>
            <a:endParaRPr kumimoji="1"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C520846F-36E0-1544-8E05-295C83D87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8"/>
          <a:stretch/>
        </p:blipFill>
        <p:spPr bwMode="auto">
          <a:xfrm>
            <a:off x="4215161" y="2412101"/>
            <a:ext cx="7255488" cy="258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B91112D9-2FF3-C04C-88FA-12745887F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09" b="-1"/>
          <a:stretch/>
        </p:blipFill>
        <p:spPr bwMode="auto">
          <a:xfrm>
            <a:off x="4149533" y="4999738"/>
            <a:ext cx="7354569" cy="145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BC63A-C36B-8B4A-B5D4-64D8C34F7CB0}"/>
              </a:ext>
            </a:extLst>
          </p:cNvPr>
          <p:cNvSpPr txBox="1"/>
          <p:nvPr/>
        </p:nvSpPr>
        <p:spPr>
          <a:xfrm>
            <a:off x="582789" y="2660186"/>
            <a:ext cx="3534280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 사용량이 음수인 달의 전월 전력 사용량이 다른 달에 비해 현저히 높음</a:t>
            </a:r>
            <a:endParaRPr kumimoji="1"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전월로 초과 집계된 결과라고 판단</a:t>
            </a:r>
            <a:endParaRPr kumimoji="1"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마이너스인 달과 전월의 전력 사용량을 </a:t>
            </a:r>
            <a:r>
              <a:rPr kumimoji="1" lang="ko-KR" altLang="en-US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두 달간의</a:t>
            </a:r>
            <a:r>
              <a:rPr kumimoji="1" lang="ko-KR" altLang="en-US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ko-KR" altLang="en-US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으로 대체</a:t>
            </a:r>
            <a:endParaRPr kumimoji="1"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1FB88FD-BE62-3443-BE97-6A346F6548D1}"/>
              </a:ext>
            </a:extLst>
          </p:cNvPr>
          <p:cNvSpPr/>
          <p:nvPr/>
        </p:nvSpPr>
        <p:spPr>
          <a:xfrm>
            <a:off x="4149533" y="4563453"/>
            <a:ext cx="7354569" cy="209269"/>
          </a:xfrm>
          <a:prstGeom prst="roundRect">
            <a:avLst/>
          </a:prstGeom>
          <a:noFill/>
          <a:ln w="28575">
            <a:solidFill>
              <a:srgbClr val="F0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F4E688A-0861-D041-83FA-1452A8E0991C}"/>
              </a:ext>
            </a:extLst>
          </p:cNvPr>
          <p:cNvSpPr/>
          <p:nvPr/>
        </p:nvSpPr>
        <p:spPr>
          <a:xfrm>
            <a:off x="4149533" y="5937247"/>
            <a:ext cx="7354569" cy="209269"/>
          </a:xfrm>
          <a:prstGeom prst="roundRect">
            <a:avLst/>
          </a:prstGeom>
          <a:noFill/>
          <a:ln w="28575">
            <a:solidFill>
              <a:srgbClr val="F0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EA97172-0BFD-0B4E-88B9-1395C248AEE4}"/>
              </a:ext>
            </a:extLst>
          </p:cNvPr>
          <p:cNvSpPr/>
          <p:nvPr/>
        </p:nvSpPr>
        <p:spPr>
          <a:xfrm>
            <a:off x="6490010" y="4304371"/>
            <a:ext cx="747986" cy="471049"/>
          </a:xfrm>
          <a:prstGeom prst="roundRect">
            <a:avLst/>
          </a:prstGeom>
          <a:noFill/>
          <a:ln w="28575">
            <a:solidFill>
              <a:srgbClr val="50C1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043938E-9CA5-0043-AF49-F0C692A1D950}"/>
              </a:ext>
            </a:extLst>
          </p:cNvPr>
          <p:cNvSpPr/>
          <p:nvPr/>
        </p:nvSpPr>
        <p:spPr>
          <a:xfrm>
            <a:off x="6490010" y="5675467"/>
            <a:ext cx="747986" cy="471049"/>
          </a:xfrm>
          <a:prstGeom prst="roundRect">
            <a:avLst/>
          </a:prstGeom>
          <a:noFill/>
          <a:ln w="28575">
            <a:solidFill>
              <a:srgbClr val="50C1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4060985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전처리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319"/>
            <a:ext cx="10515600" cy="556628"/>
          </a:xfrm>
        </p:spPr>
        <p:txBody>
          <a:bodyPr anchor="ctr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 분포 변환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오른쪽으로 꼬리가 긴 형태의 분포를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 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피처 스케일링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진행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5BC63A-C36B-8B4A-B5D4-64D8C34F7CB0}"/>
              </a:ext>
            </a:extLst>
          </p:cNvPr>
          <p:cNvSpPr txBox="1"/>
          <p:nvPr/>
        </p:nvSpPr>
        <p:spPr>
          <a:xfrm>
            <a:off x="850749" y="5438898"/>
            <a:ext cx="1011646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측정 오류로 인해 틀린 값이 아닌 패턴을 보이고 있으므로 </a:t>
            </a:r>
            <a:r>
              <a:rPr kumimoji="1" lang="ko-KR" altLang="en-US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이상치라고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판단할 수 없음</a:t>
            </a:r>
            <a:endParaRPr kumimoji="1"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로그 변환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적용한 결과 </a:t>
            </a:r>
            <a:r>
              <a:rPr kumimoji="1" lang="ko-KR" altLang="en-US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정규 분포</a:t>
            </a: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와 유사한 형태로 변형됨</a:t>
            </a:r>
            <a:endParaRPr kumimoji="1"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모델에 부정적인 영향을 줄 수 있는 치우쳐진 피처를 안정적으로 변환하고 성능 향상에 도움을 줌</a:t>
            </a:r>
            <a:endParaRPr kumimoji="1"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04BC42-5BAF-7446-B0FD-11DF42496D78}"/>
              </a:ext>
            </a:extLst>
          </p:cNvPr>
          <p:cNvGrpSpPr/>
          <p:nvPr/>
        </p:nvGrpSpPr>
        <p:grpSpPr>
          <a:xfrm>
            <a:off x="1949194" y="2015947"/>
            <a:ext cx="8293611" cy="3580587"/>
            <a:chOff x="1718397" y="2203837"/>
            <a:chExt cx="8293611" cy="3580587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58B34C09-9334-9340-91D5-21BE44863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8397" y="2203838"/>
              <a:ext cx="3783260" cy="3580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3" name="Picture 3">
              <a:extLst>
                <a:ext uri="{FF2B5EF4-FFF2-40B4-BE49-F238E27FC236}">
                  <a16:creationId xmlns:a16="http://schemas.microsoft.com/office/drawing/2014/main" id="{C14A7FEA-F78E-944B-AFFE-BDE192550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085" y="2203837"/>
              <a:ext cx="3681923" cy="342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B058033D-6C42-6548-ACC7-188729CC1C85}"/>
              </a:ext>
            </a:extLst>
          </p:cNvPr>
          <p:cNvSpPr/>
          <p:nvPr/>
        </p:nvSpPr>
        <p:spPr>
          <a:xfrm>
            <a:off x="5938686" y="3434739"/>
            <a:ext cx="415964" cy="3715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797330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4477CD-D53F-D044-8B7D-EB5082DDD6D8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BCE3A9-75C6-A744-8313-10C3C26A5478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6C7823-EF56-0D48-838F-328BDE2F47E4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3A6283-184F-5044-9EC1-1B5994F6AF10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E6A240-1D79-7347-B7F7-DE2781AE8CA3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B8836F-7250-1D47-8B98-EE59BBA847DA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C25DF3E-850B-CD4E-B2CB-08F307DE0E35}"/>
              </a:ext>
            </a:extLst>
          </p:cNvPr>
          <p:cNvSpPr txBox="1"/>
          <p:nvPr/>
        </p:nvSpPr>
        <p:spPr>
          <a:xfrm>
            <a:off x="5178922" y="5328983"/>
            <a:ext cx="183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CA" altLang="en-US" sz="4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9693BC-C295-F342-B8FF-3A6F6B67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49" y="1287600"/>
            <a:ext cx="3515496" cy="35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6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 평가 지표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58393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MSE 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MSE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는 회귀 모델의 주요 손실 함수로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예측 값과 실제 값의 오차를 제곱평균으로 나타낸 값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RMSE 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RMSE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는 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MSE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 루트를 씌운 값으로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실제 값과 유사한 단위로 다시 변환하기 때문에 해석이 용이함</a:t>
            </a:r>
            <a:endParaRPr lang="en-US" altLang="ko-KR" sz="16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r2_score 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r2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스코어는 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1- (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제곱 오차항 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 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전체 제곱의 합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 값으로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0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과 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사이의 값을 가지며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1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 가까울수록 선형 회귀 모델이 데이터에 대하여 높은 연관성을 가지고 있다고 해석할 수 있음</a:t>
            </a:r>
            <a:endParaRPr lang="en-US" altLang="ko-KR" sz="16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MAPE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 절대 백분율 오차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(MAPE)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는 정확도를 오차의 백분율로 표시</a:t>
            </a:r>
            <a:endParaRPr lang="en-US" altLang="ko-KR" sz="16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실제 값에 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 포함될 경우 </a:t>
            </a: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MAPE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를 계산할 수 없음</a:t>
            </a:r>
            <a:endParaRPr lang="en-US" altLang="ko-KR" sz="16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 가까울수록 회귀 모형의 성능이 좋다고 해석</a:t>
            </a:r>
            <a:endParaRPr lang="en-US" altLang="ko-KR" sz="44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424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4477CD-D53F-D044-8B7D-EB5082DDD6D8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BCE3A9-75C6-A744-8313-10C3C26A5478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6C7823-EF56-0D48-838F-328BDE2F47E4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3A6283-184F-5044-9EC1-1B5994F6AF10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E6A240-1D79-7347-B7F7-DE2781AE8CA3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B8836F-7250-1D47-8B98-EE59BBA847DA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C25DF3E-850B-CD4E-B2CB-08F307DE0E35}"/>
              </a:ext>
            </a:extLst>
          </p:cNvPr>
          <p:cNvSpPr txBox="1"/>
          <p:nvPr/>
        </p:nvSpPr>
        <p:spPr>
          <a:xfrm>
            <a:off x="4560163" y="5328983"/>
            <a:ext cx="3071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</a:t>
            </a:r>
            <a:r>
              <a:rPr kumimoji="1" lang="en-US" altLang="ko-KR" sz="4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4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수집</a:t>
            </a:r>
            <a:endParaRPr kumimoji="1" lang="ko-Kore-CA" altLang="en-US" sz="4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7682DB-4C30-1440-94A4-8FC14561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49" y="1287602"/>
            <a:ext cx="3515495" cy="35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40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1 - MultipleLinearRegression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MultipleLinearRegression (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다중 선형 회귀 분석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?	</a:t>
            </a:r>
            <a:r>
              <a:rPr lang="en-US" altLang="ko-Kore-CA" sz="20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Y = a + b</a:t>
            </a:r>
            <a:r>
              <a:rPr lang="en-US" altLang="ko-Kore-CA" sz="2000" b="1" baseline="-25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lang="en-US" altLang="ko-Kore-CA" sz="20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∗X</a:t>
            </a:r>
            <a:r>
              <a:rPr lang="en-US" altLang="ko-Kore-CA" sz="2000" b="1" baseline="-25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 </a:t>
            </a:r>
            <a:r>
              <a:rPr lang="en-US" altLang="ko-Kore-CA" sz="20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+ b</a:t>
            </a:r>
            <a:r>
              <a:rPr lang="en-US" altLang="ko-Kore-CA" sz="2000" b="1" baseline="-25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 </a:t>
            </a:r>
            <a:r>
              <a:rPr lang="en-US" altLang="ko-Kore-CA" sz="20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∗ X</a:t>
            </a:r>
            <a:r>
              <a:rPr lang="en-US" altLang="ko-Kore-CA" sz="2000" b="1" baseline="-25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 </a:t>
            </a:r>
            <a:r>
              <a:rPr lang="en-US" altLang="ko-Kore-CA" sz="20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+ b</a:t>
            </a:r>
            <a:r>
              <a:rPr lang="en-US" altLang="ko-Kore-CA" sz="2000" b="1" baseline="-25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 </a:t>
            </a:r>
            <a:r>
              <a:rPr lang="en-US" altLang="ko-Kore-CA" sz="20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∗ X</a:t>
            </a:r>
            <a:r>
              <a:rPr lang="en-US" altLang="ko-Kore-CA" sz="2000" b="1" baseline="-25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 </a:t>
            </a:r>
            <a:r>
              <a:rPr lang="en-US" altLang="ko-Kore-CA" sz="20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+ …</a:t>
            </a:r>
            <a:endParaRPr lang="ko-KR" altLang="en-US" sz="20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종속변수는 반드시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연속형 변수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이여야 함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어떤 설명 변수가 종속변수에 얼마나 영향을 미치는지 파악 가능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※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적합한 회귀모형을 만들 때 발생하는 문제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※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설명 변수가 연속형 변수가 아닌 범주형 변수일 경우 ⇒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가변수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(dummy variable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 활용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282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1 - MultipleLinearRegression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C2D8ED1C-512B-E944-A6A7-517689B3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083" y="1690688"/>
            <a:ext cx="4149828" cy="44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857352-CDF3-BC46-AAA7-19096B644EBC}"/>
              </a:ext>
            </a:extLst>
          </p:cNvPr>
          <p:cNvSpPr txBox="1"/>
          <p:nvPr/>
        </p:nvSpPr>
        <p:spPr>
          <a:xfrm>
            <a:off x="3263710" y="6307756"/>
            <a:ext cx="56645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시도 및 계약종별 구분없이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전체 시도 </a:t>
            </a: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&amp; 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전체 계약종별</a:t>
            </a: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 사용량</a:t>
            </a:r>
            <a:endParaRPr lang="ko-KR" altLang="en-US" sz="16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185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1 - MultipleLinearRegression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3403977-AC9F-D340-BCEF-01E5A0A66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8" b="36147"/>
          <a:stretch/>
        </p:blipFill>
        <p:spPr bwMode="auto">
          <a:xfrm>
            <a:off x="1004836" y="4170399"/>
            <a:ext cx="7408632" cy="262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33FF02B9-7BCF-524C-B768-F0D65634A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86" r="67614"/>
          <a:stretch/>
        </p:blipFill>
        <p:spPr bwMode="auto">
          <a:xfrm>
            <a:off x="8506409" y="1452283"/>
            <a:ext cx="2399359" cy="262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0198F39F-730B-9D4A-93C2-332E3A1E1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5"/>
          <a:stretch/>
        </p:blipFill>
        <p:spPr bwMode="auto">
          <a:xfrm>
            <a:off x="1017095" y="1504251"/>
            <a:ext cx="7408632" cy="262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96359-377C-0A42-A543-63AB383B5E28}"/>
              </a:ext>
            </a:extLst>
          </p:cNvPr>
          <p:cNvSpPr txBox="1"/>
          <p:nvPr/>
        </p:nvSpPr>
        <p:spPr>
          <a:xfrm>
            <a:off x="8639129" y="4527504"/>
            <a:ext cx="310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조합 중 오류율이 가장 낮음</a:t>
            </a:r>
            <a:endParaRPr kumimoji="1" lang="ko-Kore-CA" altLang="en-US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20DCF2-E7E8-FC4E-813F-3EE9FC8591A4}"/>
              </a:ext>
            </a:extLst>
          </p:cNvPr>
          <p:cNvSpPr txBox="1"/>
          <p:nvPr/>
        </p:nvSpPr>
        <p:spPr>
          <a:xfrm>
            <a:off x="8506409" y="6179749"/>
            <a:ext cx="2907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계약종별 전력 사용량</a:t>
            </a:r>
            <a:endParaRPr kumimoji="1"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916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1 - MultipleLinearRegression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C544848-D9DF-C947-A539-7268C0C53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3" b="36667"/>
          <a:stretch/>
        </p:blipFill>
        <p:spPr bwMode="auto">
          <a:xfrm>
            <a:off x="1143790" y="4138052"/>
            <a:ext cx="7313024" cy="25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F8C58EE-A0BB-3E4C-8807-1B1A94EE4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49" r="67094"/>
          <a:stretch/>
        </p:blipFill>
        <p:spPr bwMode="auto">
          <a:xfrm>
            <a:off x="8641757" y="1529323"/>
            <a:ext cx="2406453" cy="25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0518224-6E3F-0644-86BC-3BCC5408A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49"/>
          <a:stretch/>
        </p:blipFill>
        <p:spPr bwMode="auto">
          <a:xfrm>
            <a:off x="1143790" y="1556217"/>
            <a:ext cx="7313024" cy="25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228166-C157-BC4E-BC74-825216BFFF7E}"/>
              </a:ext>
            </a:extLst>
          </p:cNvPr>
          <p:cNvSpPr txBox="1"/>
          <p:nvPr/>
        </p:nvSpPr>
        <p:spPr>
          <a:xfrm>
            <a:off x="8621018" y="6179749"/>
            <a:ext cx="310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시도별 전력 사용량</a:t>
            </a:r>
            <a:endParaRPr kumimoji="1"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70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1 - MultipleLinearRegression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18860A8-62A0-154A-911E-E4C09387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15" r="24243"/>
          <a:stretch/>
        </p:blipFill>
        <p:spPr bwMode="auto">
          <a:xfrm>
            <a:off x="3350472" y="2151642"/>
            <a:ext cx="8457705" cy="219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0D5AE-D5E8-5143-9022-3C2E882A2902}"/>
              </a:ext>
            </a:extLst>
          </p:cNvPr>
          <p:cNvSpPr txBox="1"/>
          <p:nvPr/>
        </p:nvSpPr>
        <p:spPr>
          <a:xfrm>
            <a:off x="1390507" y="302963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CA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서울특별시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48F79FC-C0F0-274F-80D7-C3A9C27C2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2" b="48373"/>
          <a:stretch/>
        </p:blipFill>
        <p:spPr bwMode="auto">
          <a:xfrm>
            <a:off x="515467" y="4254412"/>
            <a:ext cx="11164295" cy="219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8ABADD-C7B3-7448-BEA9-954429B269E5}"/>
              </a:ext>
            </a:extLst>
          </p:cNvPr>
          <p:cNvSpPr txBox="1"/>
          <p:nvPr/>
        </p:nvSpPr>
        <p:spPr>
          <a:xfrm>
            <a:off x="838200" y="1633822"/>
            <a:ext cx="3787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시도별 </a:t>
            </a:r>
            <a:r>
              <a:rPr kumimoji="1"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&amp; </a:t>
            </a:r>
            <a:r>
              <a:rPr kumimoji="1"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 종별 전력 사용량</a:t>
            </a:r>
          </a:p>
        </p:txBody>
      </p:sp>
    </p:spTree>
    <p:extLst>
      <p:ext uri="{BB962C8B-B14F-4D97-AF65-F5344CB8AC3E}">
        <p14:creationId xmlns:p14="http://schemas.microsoft.com/office/powerpoint/2010/main" val="3602714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1 - MultipleLinearRegression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23554" name="Picture 2">
            <a:extLst>
              <a:ext uri="{FF2B5EF4-FFF2-40B4-BE49-F238E27FC236}">
                <a16:creationId xmlns:a16="http://schemas.microsoft.com/office/drawing/2014/main" id="{DF171CB0-BE2F-3C41-AE87-40E10DCC8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/>
          <a:stretch/>
        </p:blipFill>
        <p:spPr bwMode="auto">
          <a:xfrm>
            <a:off x="484253" y="1531676"/>
            <a:ext cx="11223493" cy="48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1374B-8E2E-B54E-B12A-29149725E5E8}"/>
              </a:ext>
            </a:extLst>
          </p:cNvPr>
          <p:cNvSpPr txBox="1"/>
          <p:nvPr/>
        </p:nvSpPr>
        <p:spPr>
          <a:xfrm>
            <a:off x="9802906" y="44269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CA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부산광역시</a:t>
            </a:r>
          </a:p>
        </p:txBody>
      </p:sp>
    </p:spTree>
    <p:extLst>
      <p:ext uri="{BB962C8B-B14F-4D97-AF65-F5344CB8AC3E}">
        <p14:creationId xmlns:p14="http://schemas.microsoft.com/office/powerpoint/2010/main" val="38517628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1 - MultipleLinearRegression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07E4E3E-3C68-A04B-876E-71DC3D49CEF3}"/>
              </a:ext>
            </a:extLst>
          </p:cNvPr>
          <p:cNvSpPr txBox="1"/>
          <p:nvPr/>
        </p:nvSpPr>
        <p:spPr>
          <a:xfrm>
            <a:off x="9802906" y="44269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CA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울산광역시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C10E618-5FBF-224F-8369-E33255967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4"/>
          <a:stretch/>
        </p:blipFill>
        <p:spPr bwMode="auto">
          <a:xfrm>
            <a:off x="589250" y="1512827"/>
            <a:ext cx="11013494" cy="483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5530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EC6BB8DE-87D1-E64F-BF63-80BFCC1CD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1"/>
          <a:stretch/>
        </p:blipFill>
        <p:spPr bwMode="auto">
          <a:xfrm>
            <a:off x="419100" y="1425388"/>
            <a:ext cx="11353800" cy="50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1 - MultipleLinearRegression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6F0CDB-D1F5-154F-BC3D-D83AEDAEEC0E}"/>
              </a:ext>
            </a:extLst>
          </p:cNvPr>
          <p:cNvSpPr txBox="1"/>
          <p:nvPr/>
        </p:nvSpPr>
        <p:spPr>
          <a:xfrm>
            <a:off x="9802906" y="44269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CA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인천광역시</a:t>
            </a:r>
          </a:p>
        </p:txBody>
      </p:sp>
    </p:spTree>
    <p:extLst>
      <p:ext uri="{BB962C8B-B14F-4D97-AF65-F5344CB8AC3E}">
        <p14:creationId xmlns:p14="http://schemas.microsoft.com/office/powerpoint/2010/main" val="4238673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1 - MultipleLinearRegression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26626" name="Picture 2">
            <a:extLst>
              <a:ext uri="{FF2B5EF4-FFF2-40B4-BE49-F238E27FC236}">
                <a16:creationId xmlns:a16="http://schemas.microsoft.com/office/drawing/2014/main" id="{75898B8A-B523-FE48-9E32-B53EDDB46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4"/>
          <a:stretch/>
        </p:blipFill>
        <p:spPr bwMode="auto">
          <a:xfrm>
            <a:off x="419100" y="1631820"/>
            <a:ext cx="11353800" cy="48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1EBEF2-D575-E644-B60E-A954E813315A}"/>
              </a:ext>
            </a:extLst>
          </p:cNvPr>
          <p:cNvSpPr txBox="1"/>
          <p:nvPr/>
        </p:nvSpPr>
        <p:spPr>
          <a:xfrm>
            <a:off x="9802906" y="44269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CA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광주광역시</a:t>
            </a:r>
          </a:p>
        </p:txBody>
      </p:sp>
    </p:spTree>
    <p:extLst>
      <p:ext uri="{BB962C8B-B14F-4D97-AF65-F5344CB8AC3E}">
        <p14:creationId xmlns:p14="http://schemas.microsoft.com/office/powerpoint/2010/main" val="38528365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1 - MultipleLinearRegression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DE63A5-2EF9-B940-A7BF-7E737DC97A0E}"/>
              </a:ext>
            </a:extLst>
          </p:cNvPr>
          <p:cNvSpPr txBox="1"/>
          <p:nvPr/>
        </p:nvSpPr>
        <p:spPr>
          <a:xfrm>
            <a:off x="9802906" y="44269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CA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대구광역시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F1C80A3B-3C8E-7041-B80B-5BD32EB6A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1"/>
          <a:stretch/>
        </p:blipFill>
        <p:spPr bwMode="auto">
          <a:xfrm>
            <a:off x="419097" y="1470455"/>
            <a:ext cx="11353800" cy="502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69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EBEEDD4-E1C7-6F48-8871-47E5E0E18593}"/>
              </a:ext>
            </a:extLst>
          </p:cNvPr>
          <p:cNvSpPr/>
          <p:nvPr/>
        </p:nvSpPr>
        <p:spPr>
          <a:xfrm>
            <a:off x="4370208" y="1793964"/>
            <a:ext cx="3451578" cy="9079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CA" altLang="en-US" sz="28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전력</a:t>
            </a:r>
            <a:r>
              <a:rPr kumimoji="1" lang="ko-KR" altLang="en-US" sz="28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</a:t>
            </a:r>
            <a:endParaRPr kumimoji="1" lang="ko-Kore-CA" altLang="en-US" sz="2800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473B6C9-0923-434E-BEB5-FF4FC2C385DC}"/>
              </a:ext>
            </a:extLst>
          </p:cNvPr>
          <p:cNvSpPr/>
          <p:nvPr/>
        </p:nvSpPr>
        <p:spPr>
          <a:xfrm>
            <a:off x="7964311" y="1793964"/>
            <a:ext cx="3451578" cy="9079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CA" altLang="en-US" sz="28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코로나</a:t>
            </a:r>
            <a:r>
              <a:rPr kumimoji="1" lang="ko-KR" altLang="en-US" sz="28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</a:t>
            </a:r>
            <a:endParaRPr kumimoji="1" lang="ko-Kore-CA" altLang="en-US" sz="2800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29BAE1C-48F6-614A-BA27-3BCBD1682EAB}"/>
              </a:ext>
            </a:extLst>
          </p:cNvPr>
          <p:cNvSpPr/>
          <p:nvPr/>
        </p:nvSpPr>
        <p:spPr>
          <a:xfrm>
            <a:off x="776105" y="1789544"/>
            <a:ext cx="3451578" cy="9079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CA" altLang="en-US" sz="28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기상</a:t>
            </a:r>
            <a:r>
              <a:rPr kumimoji="1" lang="ko-KR" altLang="en-US" sz="2800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</a:t>
            </a:r>
            <a:endParaRPr kumimoji="1" lang="ko-Kore-CA" altLang="en-US" sz="2800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AED6B2C-5EBA-AE4F-86CF-8B9C79F50CE0}"/>
              </a:ext>
            </a:extLst>
          </p:cNvPr>
          <p:cNvSpPr txBox="1">
            <a:spLocks/>
          </p:cNvSpPr>
          <p:nvPr/>
        </p:nvSpPr>
        <p:spPr>
          <a:xfrm>
            <a:off x="838200" y="4830140"/>
            <a:ext cx="3327399" cy="1879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사용한 기상 변수</a:t>
            </a:r>
            <a:endParaRPr lang="en-US" altLang="ko-KR" sz="18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시도별 평균기온</a:t>
            </a:r>
            <a:r>
              <a:rPr lang="en-US" altLang="ko-KR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평균현지기압</a:t>
            </a:r>
            <a:r>
              <a:rPr lang="en-US" altLang="ko-KR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평균상대습도</a:t>
            </a:r>
            <a:r>
              <a:rPr lang="en-US" altLang="ko-KR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 합 강수량</a:t>
            </a:r>
            <a:r>
              <a:rPr lang="en-US" altLang="ko-KR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평균풍속</a:t>
            </a:r>
            <a:r>
              <a:rPr lang="en-US" altLang="ko-KR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일조율</a:t>
            </a:r>
            <a:r>
              <a:rPr lang="en-US" altLang="ko-KR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합계 일사량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B6099B1C-249D-924E-A344-7AAC09ADE6E7}"/>
              </a:ext>
            </a:extLst>
          </p:cNvPr>
          <p:cNvSpPr txBox="1">
            <a:spLocks/>
          </p:cNvSpPr>
          <p:nvPr/>
        </p:nvSpPr>
        <p:spPr>
          <a:xfrm>
            <a:off x="4432297" y="4830140"/>
            <a:ext cx="3327400" cy="1620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 종별 종류</a:t>
            </a:r>
            <a:endParaRPr lang="en-US" altLang="ko-KR" sz="18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일반용</a:t>
            </a:r>
            <a:r>
              <a:rPr lang="en-US" altLang="ko-KR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산업용</a:t>
            </a:r>
            <a:r>
              <a:rPr lang="en-US" altLang="ko-KR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가로등</a:t>
            </a:r>
            <a:r>
              <a:rPr lang="en-US" altLang="ko-KR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심야</a:t>
            </a:r>
            <a:r>
              <a:rPr lang="en-US" altLang="ko-KR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농업용</a:t>
            </a:r>
            <a:r>
              <a:rPr lang="en-US" altLang="ko-KR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ko-KR" altLang="en-US" sz="1800" dirty="0"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주택용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교육용</a:t>
            </a:r>
            <a:endParaRPr lang="ko-KR" altLang="en-US" sz="18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FE207097-E203-9544-A491-867E5CC78296}"/>
              </a:ext>
            </a:extLst>
          </p:cNvPr>
          <p:cNvSpPr/>
          <p:nvPr/>
        </p:nvSpPr>
        <p:spPr>
          <a:xfrm>
            <a:off x="7964311" y="2805159"/>
            <a:ext cx="3451578" cy="2024982"/>
          </a:xfrm>
          <a:prstGeom prst="roundRect">
            <a:avLst>
              <a:gd name="adj" fmla="val 8305"/>
            </a:avLst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2020</a:t>
            </a: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</a:t>
            </a: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~ 2022</a:t>
            </a: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 </a:t>
            </a: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</a:t>
            </a:r>
            <a:endParaRPr lang="en-US" altLang="ko-KR" sz="2000" dirty="0">
              <a:solidFill>
                <a:schemeClr val="tx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월별 시도별 코로나 확진자 수 총 합</a:t>
            </a:r>
            <a:endParaRPr lang="en-US" altLang="ko-KR" sz="2000" dirty="0">
              <a:solidFill>
                <a:schemeClr val="tx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질병관리청 </a:t>
            </a:r>
            <a:r>
              <a:rPr lang="en-US" altLang="ko-KR" sz="14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코로나바이러스감염증</a:t>
            </a:r>
            <a:r>
              <a:rPr lang="en-US" altLang="ko-KR" sz="14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-19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0DDFCA18-6B8C-3A4A-A1D5-8C00073685BC}"/>
              </a:ext>
            </a:extLst>
          </p:cNvPr>
          <p:cNvSpPr/>
          <p:nvPr/>
        </p:nvSpPr>
        <p:spPr>
          <a:xfrm>
            <a:off x="4370208" y="2805158"/>
            <a:ext cx="3451578" cy="2024982"/>
          </a:xfrm>
          <a:prstGeom prst="roundRect">
            <a:avLst>
              <a:gd name="adj" fmla="val 8305"/>
            </a:avLst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2015</a:t>
            </a: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</a:t>
            </a: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~ 2022</a:t>
            </a: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 </a:t>
            </a: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</a:t>
            </a:r>
            <a:endParaRPr lang="en-US" altLang="ko-KR" sz="2000" dirty="0">
              <a:solidFill>
                <a:schemeClr val="tx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 종별 월별 전력 사용량 </a:t>
            </a: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단위</a:t>
            </a: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kWh)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한국전력공사 </a:t>
            </a:r>
            <a:r>
              <a:rPr lang="en-US" altLang="ko-KR" sz="16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전기자료</a:t>
            </a:r>
            <a:endParaRPr lang="en-US" altLang="ko-KR" sz="1600" dirty="0">
              <a:solidFill>
                <a:schemeClr val="tx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2C5C23B-D6FC-8F49-A7DF-CD4AAA337F4E}"/>
              </a:ext>
            </a:extLst>
          </p:cNvPr>
          <p:cNvSpPr/>
          <p:nvPr/>
        </p:nvSpPr>
        <p:spPr>
          <a:xfrm>
            <a:off x="776105" y="2805158"/>
            <a:ext cx="3451578" cy="2024982"/>
          </a:xfrm>
          <a:prstGeom prst="roundRect">
            <a:avLst>
              <a:gd name="adj" fmla="val 8305"/>
            </a:avLst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2015</a:t>
            </a: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</a:t>
            </a: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~ 2022</a:t>
            </a: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년 </a:t>
            </a:r>
            <a:r>
              <a:rPr lang="en-US" altLang="ko-KR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월별 시도별 기상 평균 자료</a:t>
            </a:r>
            <a:endParaRPr lang="en-US" altLang="ko-KR" sz="2000" dirty="0">
              <a:solidFill>
                <a:schemeClr val="tx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기상청 </a:t>
            </a:r>
            <a:r>
              <a:rPr lang="en-US" altLang="ko-KR" sz="16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기상자료개방포털</a:t>
            </a:r>
          </a:p>
        </p:txBody>
      </p:sp>
    </p:spTree>
    <p:extLst>
      <p:ext uri="{BB962C8B-B14F-4D97-AF65-F5344CB8AC3E}">
        <p14:creationId xmlns:p14="http://schemas.microsoft.com/office/powerpoint/2010/main" val="423225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1 - MultipleLinearRegression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BF97BD1-71C0-AF41-A7A4-F4651DB989D8}"/>
              </a:ext>
            </a:extLst>
          </p:cNvPr>
          <p:cNvSpPr txBox="1"/>
          <p:nvPr/>
        </p:nvSpPr>
        <p:spPr>
          <a:xfrm>
            <a:off x="9802906" y="44269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CA" alt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대전광역시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EFCB660-EE26-4B40-BDB4-7AC5603AB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7"/>
          <a:stretch/>
        </p:blipFill>
        <p:spPr bwMode="auto">
          <a:xfrm>
            <a:off x="419100" y="1440493"/>
            <a:ext cx="11353800" cy="50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455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2 - RandomForest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544"/>
            <a:ext cx="10515600" cy="425389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RandomForest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?</a:t>
            </a:r>
            <a:endParaRPr lang="ko-KR" altLang="en-US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의사결정나무 모델 여러 개를 훈련시켜서 그 결과를 종합해 예측하는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앙상블 알고리즘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각 의사결정나무 모델을 훈련시킬 때 </a:t>
            </a:r>
            <a:r>
              <a:rPr lang="ko-KR" altLang="en-US" sz="2000" b="1" dirty="0" err="1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배깅</a:t>
            </a: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(Bagging)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방식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사용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Bagging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?</a:t>
            </a:r>
            <a:endParaRPr lang="ko-KR" altLang="en-US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전체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Train dataset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에서 중복을 허용해 </a:t>
            </a:r>
            <a:r>
              <a:rPr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샘플링한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Dataset</a:t>
            </a:r>
            <a:r>
              <a:rPr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으로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개별 의사결정나무 모델을 훈련하는 방식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여러 모델을 통해 예측한 값은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취하여 최종적인 </a:t>
            </a:r>
            <a:r>
              <a:rPr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예측값을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산출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4506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2 - RandomForest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285750" indent="-285750">
              <a:lnSpc>
                <a:spcPct val="200000"/>
              </a:lnSpc>
            </a:pPr>
            <a:r>
              <a:rPr kumimoji="1" lang="en-US" altLang="ko-Kore-CA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Feature :</a:t>
            </a:r>
            <a:r>
              <a:rPr kumimoji="1" lang="en-US" altLang="ko-Kore-CA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	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시도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시군구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계약종별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kumimoji="1" lang="ko-KR" altLang="en-US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확진자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평균기온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평균현지기압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					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평균상대습도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월합강수량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평균풍속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합계 일조시간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일조율</a:t>
            </a:r>
            <a:endParaRPr kumimoji="1"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</a:pPr>
            <a:r>
              <a:rPr kumimoji="1" lang="en-US" altLang="ko-Kore-CA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Label :</a:t>
            </a:r>
            <a:r>
              <a:rPr kumimoji="1" lang="en-US" altLang="ko-Kore-CA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	</a:t>
            </a:r>
            <a:r>
              <a:rPr kumimoji="1"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 사용량</a:t>
            </a:r>
          </a:p>
          <a:p>
            <a:pPr marL="285750" indent="-285750">
              <a:lnSpc>
                <a:spcPct val="200000"/>
              </a:lnSpc>
            </a:pPr>
            <a:r>
              <a:rPr kumimoji="1"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Encoding</a:t>
            </a:r>
            <a:r>
              <a:rPr kumimoji="1"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</a:t>
            </a:r>
            <a:r>
              <a:rPr kumimoji="1"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	</a:t>
            </a:r>
            <a:r>
              <a:rPr kumimoji="1" lang="en-US" altLang="ko-Kore-CA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OneHotEncoding</a:t>
            </a:r>
          </a:p>
          <a:p>
            <a:pPr marL="285750" indent="-285750">
              <a:lnSpc>
                <a:spcPct val="200000"/>
              </a:lnSpc>
            </a:pPr>
            <a:r>
              <a:rPr kumimoji="1" lang="en-US" altLang="ko-Kore-CA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Test Size :</a:t>
            </a:r>
            <a:r>
              <a:rPr kumimoji="1" lang="en-US" altLang="ko-Kore-CA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	0.2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237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2 - RandomForest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		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log 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변환 전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D2B65CE-E752-C24E-AF78-9E3997A05587}"/>
              </a:ext>
            </a:extLst>
          </p:cNvPr>
          <p:cNvSpPr txBox="1"/>
          <p:nvPr/>
        </p:nvSpPr>
        <p:spPr>
          <a:xfrm>
            <a:off x="1027171" y="6192462"/>
            <a:ext cx="9480763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값들의 편차가 커서 정확도가 조금 떨어지더라도 </a:t>
            </a:r>
            <a:r>
              <a:rPr lang="en-US" altLang="ko-Kore-CA" sz="20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r2_score</a:t>
            </a:r>
            <a:r>
              <a:rPr lang="ko-KR" altLang="en-US" sz="20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 값은 높게</a:t>
            </a:r>
            <a:r>
              <a:rPr lang="en-US" altLang="ko-KR" sz="20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산출됨</a:t>
            </a:r>
            <a:endParaRPr lang="ko-KR" altLang="en-US" sz="2000" b="1" dirty="0">
              <a:solidFill>
                <a:srgbClr val="F04E4D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25379F1-AEF4-A44A-A038-C3FA16E7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1" y="1485933"/>
            <a:ext cx="5301309" cy="329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119EE1C6-C549-A949-BCF5-3B3036020039}"/>
              </a:ext>
            </a:extLst>
          </p:cNvPr>
          <p:cNvSpPr/>
          <p:nvPr/>
        </p:nvSpPr>
        <p:spPr>
          <a:xfrm>
            <a:off x="2135331" y="4713833"/>
            <a:ext cx="7756018" cy="1446131"/>
          </a:xfrm>
          <a:prstGeom prst="roundRect">
            <a:avLst/>
          </a:prstGeom>
          <a:solidFill>
            <a:srgbClr val="FFCC0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r2_score : 0.9937</a:t>
            </a:r>
            <a:r>
              <a:rPr lang="en-US" altLang="ko-Kore-CA" sz="16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			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RandomForest RMSE : 6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604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214.16</a:t>
            </a:r>
            <a:endParaRPr lang="en-US" altLang="ko-Kore-CA" sz="16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Ridge RMSE : 73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503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132.8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lang="en-US" altLang="ko-KR" sz="16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		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Lasso RMSE : 73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502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924.9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endParaRPr lang="en-US" altLang="ko-Kore-CA" sz="16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MAPE : 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15.6</a:t>
            </a:r>
            <a:endParaRPr lang="en-US" altLang="ko-Kore-CA" sz="1600" b="1" dirty="0">
              <a:solidFill>
                <a:srgbClr val="000000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ED668D-B9FF-8A43-B95E-4B070900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662" y="1485933"/>
            <a:ext cx="4588822" cy="30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098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2 - RandomForest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solidFill>
                  <a:prstClr val="black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kumimoji="1" lang="en-US" altLang="ko-KR" dirty="0">
                <a:solidFill>
                  <a:prstClr val="black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		</a:t>
            </a:r>
            <a:r>
              <a:rPr kumimoji="1" lang="en-US" altLang="ko-KR" sz="2000" dirty="0">
                <a:solidFill>
                  <a:prstClr val="black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log </a:t>
            </a:r>
            <a:r>
              <a:rPr kumimoji="1" lang="ko-KR" altLang="en-US" sz="2000" dirty="0">
                <a:solidFill>
                  <a:prstClr val="black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변환 후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D2B65CE-E752-C24E-AF78-9E3997A05587}"/>
              </a:ext>
            </a:extLst>
          </p:cNvPr>
          <p:cNvSpPr txBox="1"/>
          <p:nvPr/>
        </p:nvSpPr>
        <p:spPr>
          <a:xfrm>
            <a:off x="692926" y="6192462"/>
            <a:ext cx="1080614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로그 변환 후 모델을 </a:t>
            </a: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실행 시</a:t>
            </a: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ore-CA" sz="20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r2_score</a:t>
            </a:r>
            <a:r>
              <a:rPr lang="ko-KR" altLang="en-US" sz="20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 점수가 더 높았고</a:t>
            </a: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ore-CA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RandomForest RMSE</a:t>
            </a: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값은 작게 </a:t>
            </a: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산</a:t>
            </a: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출됨</a:t>
            </a:r>
            <a:endParaRPr lang="ko-KR" altLang="en-US" sz="20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C1214F7-1B10-6B47-83EB-7F605DE6A12B}"/>
              </a:ext>
            </a:extLst>
          </p:cNvPr>
          <p:cNvSpPr/>
          <p:nvPr/>
        </p:nvSpPr>
        <p:spPr>
          <a:xfrm>
            <a:off x="2135331" y="4713833"/>
            <a:ext cx="7756018" cy="1446131"/>
          </a:xfrm>
          <a:prstGeom prst="roundRect">
            <a:avLst/>
          </a:prstGeom>
          <a:solidFill>
            <a:srgbClr val="FFCC0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r2_score : 0.9938			RandomForest RMSE : 6574923.738</a:t>
            </a:r>
          </a:p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Ridge RMSE : 79066728.832		Lasso RMSE : 86296044.006</a:t>
            </a:r>
          </a:p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MAPE : 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10</a:t>
            </a:r>
            <a:endParaRPr lang="en-US" altLang="ko-Kore-CA" sz="1600" b="1" dirty="0">
              <a:solidFill>
                <a:srgbClr val="000000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7C13F63E-4E60-F040-A29B-AA4BACCCF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11" y="1418653"/>
            <a:ext cx="5026893" cy="320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CDA1EB5A-65DA-834F-A770-A6F10210B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24" y="1418653"/>
            <a:ext cx="5044865" cy="329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8027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3 - LightGBM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LGBM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?</a:t>
            </a:r>
            <a:endParaRPr lang="ko-KR" altLang="en-US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Gradient Boosting Model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tree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를 기반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으로 하는 학습 알고리즘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LGBM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 특징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트리의 균형을 고려하지 않고 최대 손실 값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(max data loss)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를 가지는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leaf node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를 지속적으로 분할하면서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트리의 깊이가 깊어지고 비대칭적인 트리가 생성됨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852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3 - LightGBM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Feature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  :  	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시군구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계약종별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확진자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평균기온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평균현지기압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평균상대습도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			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월합강수량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평균풍속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일조율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Label</a:t>
            </a: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 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	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 사용량 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Kfold</a:t>
            </a: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	3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 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Encoding :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	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범주형 변수를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category type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으로 지정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Test Size :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	0.2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33558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3 - LightGBM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FFEE9FE-DF7C-F94C-9138-2ACECA8D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646" y="2732784"/>
            <a:ext cx="4047958" cy="35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702DA476-DC18-3E46-A814-A0BEF3C63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52" y="3885384"/>
            <a:ext cx="3605357" cy="247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extLst>
              <a:ext uri="{FF2B5EF4-FFF2-40B4-BE49-F238E27FC236}">
                <a16:creationId xmlns:a16="http://schemas.microsoft.com/office/drawing/2014/main" id="{79233358-1A18-F74C-8C1C-E946FCA1A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71" y="3797184"/>
            <a:ext cx="3439381" cy="240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882893-8746-1642-B4B5-402A272B5E70}"/>
              </a:ext>
            </a:extLst>
          </p:cNvPr>
          <p:cNvSpPr txBox="1"/>
          <p:nvPr/>
        </p:nvSpPr>
        <p:spPr>
          <a:xfrm>
            <a:off x="760849" y="1642376"/>
            <a:ext cx="7621149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예측값과 실제값은 약 </a:t>
            </a:r>
            <a:r>
              <a:rPr lang="ko-KR" altLang="en-US" sz="20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천만 단위의 오차가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발생</a:t>
            </a:r>
            <a:endParaRPr lang="ko-KR" altLang="en-US" sz="2000" b="1" dirty="0">
              <a:solidFill>
                <a:srgbClr val="F04E4D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CA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r2</a:t>
            </a: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스코어는 </a:t>
            </a:r>
            <a:r>
              <a:rPr lang="en-US" altLang="ko-KR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0.982</a:t>
            </a: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</a:t>
            </a:r>
            <a:r>
              <a:rPr lang="en-US" altLang="ko-KR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해당 모델이 데이터에 대하여 </a:t>
            </a:r>
            <a:r>
              <a:rPr lang="ko-KR" altLang="en-US" sz="20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높은 연관성을 </a:t>
            </a:r>
            <a:r>
              <a:rPr lang="ko-KR" altLang="en-US" sz="20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가짐</a:t>
            </a:r>
            <a:endParaRPr lang="en-US" altLang="ko-KR" sz="2000" b="1" u="none" strike="noStrike" dirty="0">
              <a:solidFill>
                <a:srgbClr val="F04E4D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큰 전력량에 대해서도</a:t>
            </a:r>
            <a:r>
              <a:rPr lang="en-US" altLang="ko-KR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비교적 정확히 예측함</a:t>
            </a:r>
            <a:endParaRPr lang="en-US" altLang="ko-KR" sz="2000" u="none" strike="noStrike" dirty="0">
              <a:solidFill>
                <a:srgbClr val="000000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모델 예측에 있어서</a:t>
            </a:r>
            <a:r>
              <a:rPr lang="en-US" altLang="ko-KR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시군구</a:t>
            </a:r>
            <a:r>
              <a:rPr lang="ko-KR" altLang="en-US" sz="20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 중요한 변수임을 알 수 있음</a:t>
            </a:r>
            <a:endParaRPr lang="ko-KR" altLang="en-US" sz="20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55D3A80-4500-104E-B763-9566FEEC6D1B}"/>
              </a:ext>
            </a:extLst>
          </p:cNvPr>
          <p:cNvSpPr/>
          <p:nvPr/>
        </p:nvSpPr>
        <p:spPr>
          <a:xfrm>
            <a:off x="8567063" y="1223226"/>
            <a:ext cx="2601672" cy="1342906"/>
          </a:xfrm>
          <a:prstGeom prst="roundRect">
            <a:avLst/>
          </a:prstGeom>
          <a:solidFill>
            <a:srgbClr val="FFCC0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r2_score : 0.982</a:t>
            </a:r>
          </a:p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RMSE : 10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434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797.516</a:t>
            </a:r>
            <a:endParaRPr lang="en-US" altLang="ko-Kore-CA" sz="16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MAPE: 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6.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90</a:t>
            </a:r>
            <a:endParaRPr lang="en-US" altLang="ko-Kore-CA" sz="16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472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XGBoost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60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XGBoost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Extreme Gradient Boosting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Gradient Boost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알고리즘에서 병렬 학습이 지원되도록 구현한 라이브러리 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Boosting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여러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개의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Decision Tree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를 조합해서 사용하는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앙상블 기법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중 하나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약한 예측 모형들의 학습 에러에 가중치를 두고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순차적으로 다음 학습 모델에 반영하여 강한 예측 모형을 만듦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2971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4 - XGBoost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Feature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	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시군구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계약종별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확진자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평균기온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평균현지기압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평균상대습도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			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월합강수량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평균풍속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일조율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Label :	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 사용량 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Kfold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:	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 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Encoding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	one-hot-encoding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Test Size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	0.2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95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5965C308-1916-C748-8A94-59FCDE006EBB}"/>
              </a:ext>
            </a:extLst>
          </p:cNvPr>
          <p:cNvSpPr/>
          <p:nvPr/>
        </p:nvSpPr>
        <p:spPr>
          <a:xfrm>
            <a:off x="6392961" y="1595840"/>
            <a:ext cx="5203346" cy="4649421"/>
          </a:xfrm>
          <a:prstGeom prst="roundRect">
            <a:avLst>
              <a:gd name="adj" fmla="val 5767"/>
            </a:avLst>
          </a:prstGeom>
          <a:noFill/>
          <a:ln w="38100">
            <a:solidFill>
              <a:srgbClr val="F0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822" y="1793995"/>
            <a:ext cx="4615625" cy="540535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00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</a:t>
            </a:r>
            <a:r>
              <a:rPr lang="en-US" altLang="ko-KR" sz="200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shape : 43921 rows × 14 columns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8FB755-5553-B24D-B1DC-0FC16157D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73" y="1531499"/>
            <a:ext cx="4779390" cy="18017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DD18B1-F35C-1049-8141-43406D8E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69" y="4529894"/>
            <a:ext cx="2737131" cy="18011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3BF27D-AF49-BC4C-9305-88FE7E301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60" y="4525484"/>
            <a:ext cx="1865359" cy="18051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ADC5FB-E751-574D-B1ED-EFB24206736D}"/>
              </a:ext>
            </a:extLst>
          </p:cNvPr>
          <p:cNvSpPr txBox="1"/>
          <p:nvPr/>
        </p:nvSpPr>
        <p:spPr>
          <a:xfrm>
            <a:off x="322738" y="4141032"/>
            <a:ext cx="2640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시군구 계약</a:t>
            </a: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종별 전력 사용량</a:t>
            </a:r>
            <a:endParaRPr lang="ko-KR" altLang="en-US" sz="16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C14C1-FBCF-A149-843A-7204D999D127}"/>
              </a:ext>
            </a:extLst>
          </p:cNvPr>
          <p:cNvSpPr txBox="1"/>
          <p:nvPr/>
        </p:nvSpPr>
        <p:spPr>
          <a:xfrm>
            <a:off x="1848670" y="3379131"/>
            <a:ext cx="29161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광역시 별 평균 </a:t>
            </a:r>
            <a:r>
              <a:rPr lang="ko-KR" altLang="en-US" sz="16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기상 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 </a:t>
            </a:r>
            <a:endParaRPr lang="ko-KR" altLang="en-US" sz="16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201AB-A541-5442-BFEF-F47562582798}"/>
              </a:ext>
            </a:extLst>
          </p:cNvPr>
          <p:cNvSpPr txBox="1"/>
          <p:nvPr/>
        </p:nvSpPr>
        <p:spPr>
          <a:xfrm>
            <a:off x="3086417" y="4141032"/>
            <a:ext cx="3282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광역시 일별 코로나 확진자 수 데이터</a:t>
            </a:r>
            <a:endParaRPr lang="ko-KR" altLang="en-US" sz="1600" dirty="0"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33093A-240C-7345-96A1-A93C65CB6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633" y="2674467"/>
            <a:ext cx="4974007" cy="3193602"/>
          </a:xfrm>
          <a:prstGeom prst="rect">
            <a:avLst/>
          </a:prstGeom>
          <a:effectLst/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14D2FF0-E107-5F4C-A4A3-10168C206414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1643039" y="3763583"/>
            <a:ext cx="958056" cy="377449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3F5D6BC-870A-1E41-B52E-4AFBB828C77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025153" y="3763583"/>
            <a:ext cx="702281" cy="377449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2D56C3D-870A-974C-AEA6-7CD9F4B9B37C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2963339" y="4310309"/>
            <a:ext cx="123078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BE827BDE-6DFF-C043-B58B-7A54ED28D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89" r="83697"/>
          <a:stretch/>
        </p:blipFill>
        <p:spPr>
          <a:xfrm>
            <a:off x="917073" y="3223641"/>
            <a:ext cx="1473401" cy="2013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64D7EB8-C575-5E4A-A043-6E149C873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100" r="52977"/>
          <a:stretch/>
        </p:blipFill>
        <p:spPr>
          <a:xfrm>
            <a:off x="710359" y="6180185"/>
            <a:ext cx="1889871" cy="2294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BFE7F1-542D-4344-AFED-CC06EADC5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667" r="72382"/>
          <a:stretch/>
        </p:blipFill>
        <p:spPr>
          <a:xfrm>
            <a:off x="3383380" y="6120045"/>
            <a:ext cx="1889871" cy="3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039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XGBoost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EA312B7-2FB4-EF41-82F7-11A5C805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704" y="3833774"/>
            <a:ext cx="3936392" cy="26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1608056A-B0CD-F142-A446-CC1694EF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86" y="3833774"/>
            <a:ext cx="3739219" cy="26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DC9B150-1DC3-2142-9521-A6C2E9DE6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01" y="3966124"/>
            <a:ext cx="3817285" cy="26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74285-45EF-A040-BF6E-3978A495B3F0}"/>
              </a:ext>
            </a:extLst>
          </p:cNvPr>
          <p:cNvSpPr txBox="1"/>
          <p:nvPr/>
        </p:nvSpPr>
        <p:spPr>
          <a:xfrm>
            <a:off x="838200" y="1724264"/>
            <a:ext cx="10515600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선형 회귀 모델의 약 </a:t>
            </a:r>
            <a:r>
              <a:rPr lang="en-US" altLang="ko-KR" sz="18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92%</a:t>
            </a:r>
            <a:r>
              <a:rPr lang="ko-KR" altLang="en-US" sz="18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 설명력</a:t>
            </a:r>
            <a:r>
              <a:rPr lang="ko-KR" altLang="en-US" sz="18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을 가지고 </a:t>
            </a:r>
            <a:r>
              <a:rPr lang="ko-KR" altLang="en-US" sz="18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오차 비율 </a:t>
            </a:r>
            <a:r>
              <a:rPr lang="en-US" altLang="ko-KR" sz="18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18%</a:t>
            </a:r>
            <a:r>
              <a:rPr lang="ko-KR" altLang="en-US" sz="18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 설명할 수 있음</a:t>
            </a:r>
            <a:endParaRPr lang="en-US" altLang="ko-KR" dirty="0">
              <a:solidFill>
                <a:srgbClr val="000000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작은 값 예측에 비해</a:t>
            </a:r>
            <a:r>
              <a:rPr lang="en-US" altLang="ko-KR" sz="18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8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값이 큰 전력량 예측 성능이 많이 떨어지는 것을 확인</a:t>
            </a:r>
            <a:endParaRPr lang="en-US" altLang="ko-KR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모델 예측에 가장 중요한 변수는 </a:t>
            </a:r>
            <a:r>
              <a:rPr lang="ko-KR" altLang="en-US" sz="18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평균기온</a:t>
            </a:r>
            <a:r>
              <a:rPr lang="ko-KR" altLang="en-US" sz="1800" u="none" strike="noStrike" dirty="0">
                <a:solidFill>
                  <a:srgbClr val="000000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이고 변수 중요도를 통해 전력 사용량은 </a:t>
            </a:r>
            <a:r>
              <a:rPr lang="ko-KR" altLang="en-US" sz="1800" b="1" u="none" strike="noStrike" dirty="0">
                <a:solidFill>
                  <a:srgbClr val="F04E4D"/>
                </a:solidFill>
                <a:effectLst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날씨의 영향을 많이 받음</a:t>
            </a:r>
            <a:endParaRPr lang="ko-KR" altLang="en-US" b="1" dirty="0">
              <a:solidFill>
                <a:srgbClr val="F04E4D"/>
              </a:solidFill>
              <a:effectLst/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C5AFB7B-15F4-864C-B4E2-0B95353D0031}"/>
              </a:ext>
            </a:extLst>
          </p:cNvPr>
          <p:cNvSpPr/>
          <p:nvPr/>
        </p:nvSpPr>
        <p:spPr>
          <a:xfrm>
            <a:off x="8752126" y="1201061"/>
            <a:ext cx="2601672" cy="1342906"/>
          </a:xfrm>
          <a:prstGeom prst="roundRect">
            <a:avLst/>
          </a:prstGeom>
          <a:solidFill>
            <a:srgbClr val="FFCC0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RMSE : 23,226,666.233</a:t>
            </a:r>
          </a:p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r2_score : 0.92</a:t>
            </a:r>
          </a:p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MAPE : 18.7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6745EAD-E9B5-B94A-9E5A-43CB7CE4BF08}"/>
              </a:ext>
            </a:extLst>
          </p:cNvPr>
          <p:cNvSpPr/>
          <p:nvPr/>
        </p:nvSpPr>
        <p:spPr>
          <a:xfrm>
            <a:off x="4453247" y="4063409"/>
            <a:ext cx="3241963" cy="1090482"/>
          </a:xfrm>
          <a:prstGeom prst="roundRect">
            <a:avLst>
              <a:gd name="adj" fmla="val 4688"/>
            </a:avLst>
          </a:prstGeom>
          <a:solidFill>
            <a:srgbClr val="FFCC02">
              <a:alpha val="10000"/>
            </a:srgbClr>
          </a:solidFill>
          <a:ln w="38100">
            <a:solidFill>
              <a:srgbClr val="F0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>
              <a:solidFill>
                <a:srgbClr val="50C1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29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5 - Catboost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Catboost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란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Boosting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계열의 알고리즘 중에서 </a:t>
            </a: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GBM(Gradient Boosting Machines)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알고리즘에 기반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하여 만들어진 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Catboost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알고리즘</a:t>
            </a:r>
            <a:endParaRPr lang="en-US" altLang="ko-KR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Catboost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 특징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기본 파라미터가 기본적으로 최적화가 잘 되어있어서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파라미터 튜닝에 크게 신경 쓰지 않아도 됨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범주형 변수를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One-hot Encoding, Label Encoding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 </a:t>
            </a: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encoding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작업을 하지 않고 모델의 </a:t>
            </a:r>
            <a:r>
              <a:rPr lang="en-US" altLang="ko-KR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input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으로 사용 가능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62894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4 - Catboost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Feature :	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시군구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계약종별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확진자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평균기온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평균현지기압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평균상대습도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			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월합강수량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평균풍속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일조율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Label :	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 사용량 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Kfold</a:t>
            </a: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:	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개 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Encoding :	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범주형 변수를 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category type</a:t>
            </a:r>
            <a:r>
              <a:rPr lang="ko-KR" altLang="en-US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으로 지정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Test Size :	</a:t>
            </a:r>
            <a:r>
              <a:rPr lang="en-US" altLang="ko-KR" sz="2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0.2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51965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>
            <a:no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5 - Catboost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EB9D200-BF8E-6948-BB1F-6D2E478E6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33" y="2079668"/>
            <a:ext cx="2796667" cy="411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8FB684F-C436-924B-920F-D99084CD8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4"/>
          <a:stretch/>
        </p:blipFill>
        <p:spPr bwMode="auto">
          <a:xfrm>
            <a:off x="529670" y="3758486"/>
            <a:ext cx="4065651" cy="258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03A2C6ED-BB3A-304D-A292-EBF56EBD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84" y="3654996"/>
            <a:ext cx="3810574" cy="268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882893-8746-1642-B4B5-402A272B5E70}"/>
              </a:ext>
            </a:extLst>
          </p:cNvPr>
          <p:cNvSpPr txBox="1"/>
          <p:nvPr/>
        </p:nvSpPr>
        <p:spPr>
          <a:xfrm>
            <a:off x="760849" y="1642376"/>
            <a:ext cx="7757509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선형</a:t>
            </a:r>
            <a:r>
              <a:rPr lang="en-US" altLang="ko-KR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회귀 모델의 약 </a:t>
            </a:r>
            <a:r>
              <a:rPr lang="en-US" altLang="ko-KR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91%</a:t>
            </a: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 설명력을 가지고</a:t>
            </a:r>
            <a:r>
              <a:rPr lang="en-US" altLang="ko-KR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오차 비율 약 </a:t>
            </a:r>
            <a:r>
              <a:rPr lang="en-US" altLang="ko-KR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60%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높은 설명력을 나타내지만 </a:t>
            </a:r>
            <a:r>
              <a:rPr lang="en-US" altLang="ko-KR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MAPE</a:t>
            </a: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 보아 좋은 예측이 아님을 알 수 있음</a:t>
            </a:r>
            <a:endParaRPr lang="en-US" altLang="ko-KR" sz="2000" dirty="0">
              <a:solidFill>
                <a:srgbClr val="000000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작은 값 예측에 비해</a:t>
            </a:r>
            <a:r>
              <a:rPr lang="en-US" altLang="ko-KR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값이 큰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전력량 예측 성능이 많이 떨어짐</a:t>
            </a:r>
            <a:endParaRPr lang="en-US" altLang="ko-KR" sz="2000" b="1" dirty="0">
              <a:solidFill>
                <a:srgbClr val="F04E4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모델 예측에 가장 중요한 변수는 </a:t>
            </a:r>
            <a:r>
              <a:rPr lang="ko-KR" altLang="en-US" sz="2000" b="1" dirty="0">
                <a:solidFill>
                  <a:srgbClr val="F04E4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계약종별</a:t>
            </a:r>
            <a:r>
              <a:rPr lang="ko-KR" altLang="en-US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 것을 알 수 있다</a:t>
            </a:r>
            <a:r>
              <a:rPr lang="en-US" altLang="ko-KR" sz="2000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1B552D4A-F85A-CD4F-8199-4B70151FE55A}"/>
              </a:ext>
            </a:extLst>
          </p:cNvPr>
          <p:cNvSpPr/>
          <p:nvPr/>
        </p:nvSpPr>
        <p:spPr>
          <a:xfrm>
            <a:off x="8654630" y="572268"/>
            <a:ext cx="2601672" cy="1342906"/>
          </a:xfrm>
          <a:prstGeom prst="roundRect">
            <a:avLst/>
          </a:prstGeom>
          <a:solidFill>
            <a:srgbClr val="FFCC0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RMSE : 25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539</a:t>
            </a:r>
            <a:r>
              <a:rPr lang="en-US" altLang="ko-KR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</a:t>
            </a: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481.703</a:t>
            </a:r>
          </a:p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r2_score : 0.916</a:t>
            </a:r>
          </a:p>
          <a:p>
            <a:pPr>
              <a:lnSpc>
                <a:spcPct val="150000"/>
              </a:lnSpc>
            </a:pPr>
            <a:r>
              <a:rPr lang="en-US" altLang="ko-Kore-CA" sz="1600" b="1" dirty="0">
                <a:solidFill>
                  <a:srgbClr val="0000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MAPE : 60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D819B0E-1C4B-C44F-A281-46E11F2F795D}"/>
              </a:ext>
            </a:extLst>
          </p:cNvPr>
          <p:cNvSpPr/>
          <p:nvPr/>
        </p:nvSpPr>
        <p:spPr>
          <a:xfrm>
            <a:off x="5094515" y="3895106"/>
            <a:ext cx="3277590" cy="1567543"/>
          </a:xfrm>
          <a:prstGeom prst="roundRect">
            <a:avLst>
              <a:gd name="adj" fmla="val 4688"/>
            </a:avLst>
          </a:prstGeom>
          <a:solidFill>
            <a:srgbClr val="FFCC02">
              <a:alpha val="10000"/>
            </a:srgbClr>
          </a:solidFill>
          <a:ln w="38100">
            <a:solidFill>
              <a:srgbClr val="F04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1482308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4477CD-D53F-D044-8B7D-EB5082DDD6D8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BCE3A9-75C6-A744-8313-10C3C26A5478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6C7823-EF56-0D48-838F-328BDE2F47E4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3A6283-184F-5044-9EC1-1B5994F6AF10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E6A240-1D79-7347-B7F7-DE2781AE8CA3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B8836F-7250-1D47-8B98-EE59BBA847DA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C25DF3E-850B-CD4E-B2CB-08F307DE0E35}"/>
              </a:ext>
            </a:extLst>
          </p:cNvPr>
          <p:cNvSpPr txBox="1"/>
          <p:nvPr/>
        </p:nvSpPr>
        <p:spPr>
          <a:xfrm>
            <a:off x="2634956" y="5328983"/>
            <a:ext cx="6922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 비교 및 최종 모델 선정</a:t>
            </a:r>
            <a:endParaRPr kumimoji="1" lang="ko-Kore-CA" altLang="en-US" sz="4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111BD3-D65B-4C4F-9B35-D76115B0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49" y="1287600"/>
            <a:ext cx="3515496" cy="35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899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7.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 비교 및 최종 모델 선정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6E615143-4E72-0D47-BD02-10635E45C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1646"/>
              </p:ext>
            </p:extLst>
          </p:nvPr>
        </p:nvGraphicFramePr>
        <p:xfrm>
          <a:off x="446899" y="1404451"/>
          <a:ext cx="11298196" cy="5320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186">
                  <a:extLst>
                    <a:ext uri="{9D8B030D-6E8A-4147-A177-3AD203B41FA5}">
                      <a16:colId xmlns:a16="http://schemas.microsoft.com/office/drawing/2014/main" val="2339491953"/>
                    </a:ext>
                  </a:extLst>
                </a:gridCol>
                <a:gridCol w="2070202">
                  <a:extLst>
                    <a:ext uri="{9D8B030D-6E8A-4147-A177-3AD203B41FA5}">
                      <a16:colId xmlns:a16="http://schemas.microsoft.com/office/drawing/2014/main" val="1133628228"/>
                    </a:ext>
                  </a:extLst>
                </a:gridCol>
                <a:gridCol w="2070202">
                  <a:extLst>
                    <a:ext uri="{9D8B030D-6E8A-4147-A177-3AD203B41FA5}">
                      <a16:colId xmlns:a16="http://schemas.microsoft.com/office/drawing/2014/main" val="3126506348"/>
                    </a:ext>
                  </a:extLst>
                </a:gridCol>
                <a:gridCol w="2070202">
                  <a:extLst>
                    <a:ext uri="{9D8B030D-6E8A-4147-A177-3AD203B41FA5}">
                      <a16:colId xmlns:a16="http://schemas.microsoft.com/office/drawing/2014/main" val="1125786153"/>
                    </a:ext>
                  </a:extLst>
                </a:gridCol>
                <a:gridCol w="2070202">
                  <a:extLst>
                    <a:ext uri="{9D8B030D-6E8A-4147-A177-3AD203B41FA5}">
                      <a16:colId xmlns:a16="http://schemas.microsoft.com/office/drawing/2014/main" val="942916633"/>
                    </a:ext>
                  </a:extLst>
                </a:gridCol>
                <a:gridCol w="2070202">
                  <a:extLst>
                    <a:ext uri="{9D8B030D-6E8A-4147-A177-3AD203B41FA5}">
                      <a16:colId xmlns:a16="http://schemas.microsoft.com/office/drawing/2014/main" val="1270998637"/>
                    </a:ext>
                  </a:extLst>
                </a:gridCol>
              </a:tblGrid>
              <a:tr h="360711">
                <a:tc>
                  <a:txBody>
                    <a:bodyPr/>
                    <a:lstStyle/>
                    <a:p>
                      <a:pPr algn="ctr"/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CA" altLang="en-US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선형</a:t>
                      </a:r>
                      <a:r>
                        <a:rPr lang="ko-KR" altLang="en-US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회귀 모델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C11A">
                        <a:alpha val="5000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ore-CA" altLang="en-US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앙상블</a:t>
                      </a:r>
                      <a:r>
                        <a:rPr lang="ko-KR" altLang="en-US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모델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C11A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CA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CA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CA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119552"/>
                  </a:ext>
                </a:extLst>
              </a:tr>
              <a:tr h="3638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모델명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Linear Regression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RandomForest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LightGBM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XGBoost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Catboost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358641"/>
                  </a:ext>
                </a:extLst>
              </a:tr>
              <a:tr h="1122205">
                <a:tc>
                  <a:txBody>
                    <a:bodyPr/>
                    <a:lstStyle/>
                    <a:p>
                      <a:pPr algn="ctr"/>
                      <a:r>
                        <a:rPr lang="ko-Kore-CA" altLang="en-US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en-US" altLang="ko-Kore-CA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빠른 학습</a:t>
                      </a:r>
                      <a:r>
                        <a:rPr lang="en-US" altLang="ko-KR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예측  속도</a:t>
                      </a:r>
                      <a:endParaRPr lang="en-US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매우 큰 데이터셋과 희소한 데이터셋에도 잘 작동함</a:t>
                      </a:r>
                      <a:endParaRPr lang="en-US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예측이 어떻게 만들어 지는지 수식 등을 통해 비교적 쉽게 이해 가능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Overfitting</a:t>
                      </a:r>
                      <a:r>
                        <a:rPr lang="en-US" altLang="ko-KR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문제를 회피하여 모델 정확도를 향상</a:t>
                      </a:r>
                      <a:endParaRPr lang="en-US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변수 소거 없이 수천 개의 입력 변수들을 다루는 것이 가능</a:t>
                      </a:r>
                      <a:endParaRPr lang="en-US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간편하고 빠른 학습 및 테스트 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빠른 학습 시간</a:t>
                      </a:r>
                      <a:endParaRPr lang="en-US" altLang="ko-KR" sz="11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범주형 변수를 </a:t>
                      </a:r>
                      <a:r>
                        <a:rPr lang="en-US" altLang="ko-Kore-CA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category type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으로 지정 해도 학습 가능</a:t>
                      </a:r>
                      <a:endParaRPr lang="en-US" altLang="ko-KR" sz="11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altLang="ko-Kore-CA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one-hot-encoding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 불가</a:t>
                      </a:r>
                      <a:r>
                        <a:rPr lang="en-US" altLang="ko-Kore-CA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처리를 통한 빠른 학습</a:t>
                      </a:r>
                      <a:r>
                        <a:rPr lang="en-US" altLang="ko-KR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분류 속도</a:t>
                      </a:r>
                      <a:endParaRPr lang="en-US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적합 규제 기능으로 강한 내구성</a:t>
                      </a:r>
                      <a:endParaRPr lang="en-US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범주형 변수를 </a:t>
                      </a: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One-hot Encoding, Label Encoding </a:t>
                      </a: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등 </a:t>
                      </a: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encoding </a:t>
                      </a: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불필요함</a:t>
                      </a:r>
                      <a:endParaRPr lang="en-US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821652"/>
                  </a:ext>
                </a:extLst>
              </a:tr>
              <a:tr h="1096409">
                <a:tc>
                  <a:txBody>
                    <a:bodyPr/>
                    <a:lstStyle/>
                    <a:p>
                      <a:pPr algn="ctr"/>
                      <a:r>
                        <a:rPr lang="ko-Kore-CA" altLang="en-US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종종 계수의 값들의 근거가 명확하지 않음</a:t>
                      </a:r>
                      <a:endParaRPr lang="en-US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특히 데이터셋의 특성들이 서로 깊게 연관되어 있는 경우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개별 트리 분석이 어렵고 트리 분리가 복잡해지는 경향이 있음</a:t>
                      </a:r>
                      <a:endParaRPr lang="en-US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차원이 크고 희소한 데이터는 성능이 미흡함</a:t>
                      </a:r>
                      <a:endParaRPr lang="en-US" altLang="ko-KR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데이터의 수가 많아지면 속도가 크게 느려짐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>
                        <a:buFontTx/>
                        <a:buChar char="-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작은 </a:t>
                      </a:r>
                      <a:r>
                        <a:rPr lang="en-US" altLang="ko-Kore-CA" sz="11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dataset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을 사용할 경우 과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적합 가능성이 큼</a:t>
                      </a:r>
                      <a:endParaRPr lang="en-US" altLang="ko-KR" sz="1100" b="1" i="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</a:endParaRPr>
                    </a:p>
                    <a:p>
                      <a:pPr marL="171450" indent="-171450" algn="l" rtl="0">
                        <a:buFontTx/>
                        <a:buChar char="-"/>
                      </a:pPr>
                      <a:r>
                        <a:rPr lang="en-US" altLang="ko-KR" sz="11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일반적으로 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10,000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개 이하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)</a:t>
                      </a:r>
                      <a:endParaRPr lang="ko-KR" altLang="en-US" sz="1100" b="1" i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>
                        <a:buFontTx/>
                        <a:buChar char="-"/>
                      </a:pPr>
                      <a:r>
                        <a:rPr lang="en-US" altLang="ko-Kore-CA" sz="11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GBM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에 비해 좋은 성능을 보여주고 비교적 빠르지만 그래도 학습시간이 느림</a:t>
                      </a:r>
                      <a:endParaRPr lang="en-US" altLang="ko-KR" sz="1100" b="0" i="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>
                        <a:buFontTx/>
                        <a:buChar char="-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데이터 대부분이 수치형일 경우 위와 같은 알고리즘이 큰 효과를 내기가 어려움</a:t>
                      </a:r>
                      <a:endParaRPr lang="en-US" altLang="ko-KR" sz="1100" b="0" i="0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</a:endParaRPr>
                    </a:p>
                    <a:p>
                      <a:pPr marL="171450" indent="-171450" algn="l" rtl="0">
                        <a:buFontTx/>
                        <a:buChar char="-"/>
                      </a:pPr>
                      <a:r>
                        <a:rPr lang="en-US" altLang="ko-KR" sz="11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LightGBM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</a:rPr>
                        <a:t>에 비해 느린 학습 속도</a:t>
                      </a:r>
                      <a:endParaRPr lang="ko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153101"/>
                  </a:ext>
                </a:extLst>
              </a:tr>
              <a:tr h="356333"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Feature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시도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 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시군구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 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계약종별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 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월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 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확진자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 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평균기온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 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평균현지기압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 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평균상대습도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 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월합강수량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 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평균풍속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 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일조율  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년도만 제외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ore-CA" altLang="en-US" sz="11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CA" altLang="en-US" sz="11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621375"/>
                  </a:ext>
                </a:extLst>
              </a:tr>
              <a:tr h="356333"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Target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전력 사용량</a:t>
                      </a:r>
                      <a:endParaRPr lang="ko-Kore-CA" altLang="en-US" sz="11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CA" altLang="en-US" sz="11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619782"/>
                  </a:ext>
                </a:extLst>
              </a:tr>
              <a:tr h="356333"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KFold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X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X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3</a:t>
                      </a:r>
                      <a:endParaRPr lang="ko-Kore-CA" altLang="en-US" sz="11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5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3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757607"/>
                  </a:ext>
                </a:extLst>
              </a:tr>
              <a:tr h="356333"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Encoding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one-hot-encoding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one-hot-encoding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category type </a:t>
                      </a:r>
                      <a:r>
                        <a:rPr lang="ko-KR" altLang="en-US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변경</a:t>
                      </a:r>
                      <a:endParaRPr lang="ko-Kore-CA" altLang="en-US" sz="11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one-hot-encoding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category type </a:t>
                      </a:r>
                      <a:r>
                        <a:rPr lang="ko-KR" altLang="en-US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변경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103555"/>
                  </a:ext>
                </a:extLst>
              </a:tr>
              <a:tr h="356333"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test size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0.2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0.2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0.2</a:t>
                      </a:r>
                      <a:endParaRPr lang="ko-Kore-CA" altLang="en-US" sz="11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0.2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0.2</a:t>
                      </a:r>
                      <a:endParaRPr lang="ko-Kore-CA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7776"/>
                  </a:ext>
                </a:extLst>
              </a:tr>
              <a:tr h="5573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</a:t>
                      </a:r>
                      <a:endParaRPr lang="ko-Kore-CA" altLang="en-US" sz="14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8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RMSE : 11628846.765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R2_Score : 0.95505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MAPE : 9.4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RMSE : 6574923.738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r2_score : 0.9938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MAPE : 10.3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RMSE : 10434797.516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r2_score : 0.982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MAPE: 6.9</a:t>
                      </a:r>
                      <a:r>
                        <a:rPr lang="en-US" altLang="ko-KR" sz="11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endParaRPr lang="en-US" altLang="ko-Kore-CA" sz="11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RMSE : 23226666.233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r2_score : 0.92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MAPE : 18.7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04E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RMSE : 25539481.703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r2_score : 0.916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CA" sz="11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MAPE : 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926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5904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4477CD-D53F-D044-8B7D-EB5082DDD6D8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BCE3A9-75C6-A744-8313-10C3C26A5478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6C7823-EF56-0D48-838F-328BDE2F47E4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3A6283-184F-5044-9EC1-1B5994F6AF10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E6A240-1D79-7347-B7F7-DE2781AE8CA3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B8836F-7250-1D47-8B98-EE59BBA847DA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C25DF3E-850B-CD4E-B2CB-08F307DE0E35}"/>
              </a:ext>
            </a:extLst>
          </p:cNvPr>
          <p:cNvSpPr txBox="1"/>
          <p:nvPr/>
        </p:nvSpPr>
        <p:spPr>
          <a:xfrm>
            <a:off x="4835077" y="5328983"/>
            <a:ext cx="2521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 효과</a:t>
            </a:r>
            <a:endParaRPr kumimoji="1" lang="ko-Kore-CA" altLang="en-US" sz="4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862F4C-9C63-8749-95AA-B3FD662A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83" y="1050560"/>
            <a:ext cx="3917427" cy="391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65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347ED799-2109-8846-8ECA-0E1A6A1A8EE3}"/>
              </a:ext>
            </a:extLst>
          </p:cNvPr>
          <p:cNvSpPr/>
          <p:nvPr/>
        </p:nvSpPr>
        <p:spPr>
          <a:xfrm>
            <a:off x="8091455" y="1597455"/>
            <a:ext cx="3584396" cy="4852769"/>
          </a:xfrm>
          <a:prstGeom prst="roundRect">
            <a:avLst>
              <a:gd name="adj" fmla="val 980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FB9993B-87FE-3647-B0A9-078DC004081F}"/>
              </a:ext>
            </a:extLst>
          </p:cNvPr>
          <p:cNvSpPr/>
          <p:nvPr/>
        </p:nvSpPr>
        <p:spPr>
          <a:xfrm>
            <a:off x="4298500" y="1597456"/>
            <a:ext cx="3584396" cy="4852769"/>
          </a:xfrm>
          <a:prstGeom prst="roundRect">
            <a:avLst>
              <a:gd name="adj" fmla="val 980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CCF17E0-3A28-1E45-AE0B-D73B73A34C9C}"/>
              </a:ext>
            </a:extLst>
          </p:cNvPr>
          <p:cNvSpPr/>
          <p:nvPr/>
        </p:nvSpPr>
        <p:spPr>
          <a:xfrm>
            <a:off x="770838" y="1597456"/>
            <a:ext cx="3329709" cy="4852769"/>
          </a:xfrm>
          <a:prstGeom prst="roundRect">
            <a:avLst>
              <a:gd name="adj" fmla="val 980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8.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기대 효과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718E3F8-0DDD-0E42-9589-91FDFD22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258" y="2055605"/>
            <a:ext cx="2746790" cy="27467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70B59E-4A2D-5546-A0CC-FEDEA9DF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02" y="2055605"/>
            <a:ext cx="2746790" cy="2746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8E5D06-1B61-554B-80D8-171BB35B4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07" y="2055605"/>
            <a:ext cx="2746790" cy="27467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7C4D20-43F5-8B4D-9856-640E85C20FBE}"/>
              </a:ext>
            </a:extLst>
          </p:cNvPr>
          <p:cNvSpPr txBox="1"/>
          <p:nvPr/>
        </p:nvSpPr>
        <p:spPr>
          <a:xfrm>
            <a:off x="200493" y="5085146"/>
            <a:ext cx="44704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 가격 계산 참고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5415E1-3663-2B4C-8B93-C5AC1D437EA8}"/>
              </a:ext>
            </a:extLst>
          </p:cNvPr>
          <p:cNvSpPr txBox="1"/>
          <p:nvPr/>
        </p:nvSpPr>
        <p:spPr>
          <a:xfrm>
            <a:off x="3860797" y="5085148"/>
            <a:ext cx="44704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대체 에너지 생산 방안 모색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094F8-2AFE-ED43-AAF2-BC8D8A2041A1}"/>
              </a:ext>
            </a:extLst>
          </p:cNvPr>
          <p:cNvSpPr txBox="1"/>
          <p:nvPr/>
        </p:nvSpPr>
        <p:spPr>
          <a:xfrm>
            <a:off x="7648453" y="5085147"/>
            <a:ext cx="44704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안정적인 전력 공급 계획 수립</a:t>
            </a:r>
          </a:p>
        </p:txBody>
      </p:sp>
    </p:spTree>
    <p:extLst>
      <p:ext uri="{BB962C8B-B14F-4D97-AF65-F5344CB8AC3E}">
        <p14:creationId xmlns:p14="http://schemas.microsoft.com/office/powerpoint/2010/main" val="19573011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9.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참고 자료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649D2-70BC-664F-92F8-538F6B6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323"/>
            <a:ext cx="10515600" cy="4962775"/>
          </a:xfrm>
        </p:spPr>
        <p:txBody>
          <a:bodyPr anchor="ctr"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논문</a:t>
            </a:r>
          </a:p>
          <a:p>
            <a:pPr lvl="1">
              <a:lnSpc>
                <a:spcPct val="150000"/>
              </a:lnSpc>
            </a:pP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국내 일별 최대전력 수요 예측에 관한 연구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https://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www.dbpia.co.kr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/pdf/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pdfView.do?nodeId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=NODE07236259&amp;mark=0&amp;useDate=&amp;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ipRange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=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N&amp;accessgl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=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Y&amp;language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=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ko_KR&amp;hasTopBanner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=true</a:t>
            </a:r>
          </a:p>
          <a:p>
            <a:pPr lvl="1">
              <a:lnSpc>
                <a:spcPct val="150000"/>
              </a:lnSpc>
            </a:pP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코로나가 한국전력 수급에 미친 영향 분석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https://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www.keei.re.kr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web_keei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d_results.nsf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main_all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/89832DBD2F1F0C24492587A4002DDC3A/$file/21-03_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수시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_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19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가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%20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한국의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%20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%20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수급에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%20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미친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%20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영향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%20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분석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.pdf</a:t>
            </a:r>
          </a:p>
          <a:p>
            <a:pPr lvl="1">
              <a:lnSpc>
                <a:spcPct val="150000"/>
              </a:lnSpc>
            </a:pP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빅데이터를 이용한 </a:t>
            </a:r>
            <a:r>
              <a:rPr lang="ko-KR" altLang="en-US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인공신경망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기반 </a:t>
            </a:r>
            <a:r>
              <a:rPr lang="ko-KR" altLang="en-US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시간별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전력수요 예측 보고서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 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http://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journal.auric.kr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kiee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XmlViewer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/f396674</a:t>
            </a:r>
          </a:p>
          <a:p>
            <a:pPr lvl="1">
              <a:lnSpc>
                <a:spcPct val="150000"/>
              </a:lnSpc>
            </a:pPr>
            <a:r>
              <a:rPr lang="ko-KR" altLang="en-US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머신러닝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해석 기법을 이용한 전력 수요 예측 모델 해석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http://lps3.www.dbpia.co.kr.libproxy.daegu.ac.kr/journal/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articleDetail?nodeId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=NODE09310220</a:t>
            </a:r>
          </a:p>
          <a:p>
            <a:pPr lvl="1">
              <a:lnSpc>
                <a:spcPct val="150000"/>
              </a:lnSpc>
            </a:pP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전력총수요와 기상과의 상관관계 분석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대한전기학회 학술대회 논문집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 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http://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koreascience.kr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/article/CFKO200603977416665.pdf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기사</a:t>
            </a:r>
            <a:endParaRPr lang="en-US" altLang="ko-KR" sz="16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https://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www.ajunews.com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/view/20150227104217264</a:t>
            </a:r>
          </a:p>
          <a:p>
            <a:pPr lvl="1">
              <a:lnSpc>
                <a:spcPct val="150000"/>
              </a:lnSpc>
            </a:pP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서울시 전력사용량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강남구가 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9.8%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 수위 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http://www.e2news.com/news/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articleView.html?idxno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=208678</a:t>
            </a:r>
          </a:p>
          <a:p>
            <a:pPr>
              <a:lnSpc>
                <a:spcPct val="170000"/>
              </a:lnSpc>
            </a:pPr>
            <a:r>
              <a:rPr lang="ko-KR" altLang="en-US" sz="1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</a:t>
            </a:r>
          </a:p>
          <a:p>
            <a:pPr lvl="1">
              <a:lnSpc>
                <a:spcPct val="150000"/>
              </a:lnSpc>
            </a:pP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기상 데이터 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기상자료개방포털   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https://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data.kma.go.kr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cmmn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main.do</a:t>
            </a:r>
            <a:endParaRPr lang="en-US" altLang="ko-KR" sz="105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전력 데이터 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 https://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home.kepco.co.kr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kepco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/KO/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ntcob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list.do?boardCd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=BRD_000283&amp;menuCd=FN05030105</a:t>
            </a:r>
          </a:p>
          <a:p>
            <a:pPr lvl="1">
              <a:lnSpc>
                <a:spcPct val="150000"/>
              </a:lnSpc>
            </a:pP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코로나 데이터 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http://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ncov.mohw.go.kr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</a:p>
          <a:p>
            <a:pPr lvl="1">
              <a:lnSpc>
                <a:spcPct val="150000"/>
              </a:lnSpc>
            </a:pP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인구 데이터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</a:t>
            </a:r>
            <a:r>
              <a:rPr lang="ko-KR" altLang="en-US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행정안전부</a:t>
            </a:r>
            <a:r>
              <a:rPr lang="ko-KR" altLang="en-US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주민등록 인구 통계 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ttps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://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jumin.mois.go.kr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</a:t>
            </a:r>
            <a:r>
              <a:rPr lang="en-US" altLang="ko-KR" sz="105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index.jsp</a:t>
            </a:r>
            <a:r>
              <a:rPr lang="en-US" altLang="ko-KR" sz="10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#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8474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F6E8-B241-5A44-8695-0FA1B89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75"/>
            <a:ext cx="10515600" cy="1282913"/>
          </a:xfrm>
        </p:spPr>
        <p:txBody>
          <a:bodyPr/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질의 응답</a:t>
            </a:r>
            <a:endParaRPr kumimoji="1" lang="ko-Kore-CA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8C752C-7616-9D4D-BEDC-1614654A165B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5C0062-608B-F347-8DA5-C0D2C2D110C4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49DB46-6EB7-CF47-8B92-43C60198F457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A80728-78E0-0C4B-9B83-2515BDDFA15E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32ED95-DD33-A84B-B003-629F167859BE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A2D0BC-31DD-2140-A54E-BF9F90215E41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29A93D1-AEDD-164B-9069-7739691B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7" y="144153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6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4477CD-D53F-D044-8B7D-EB5082DDD6D8}"/>
              </a:ext>
            </a:extLst>
          </p:cNvPr>
          <p:cNvGrpSpPr/>
          <p:nvPr/>
        </p:nvGrpSpPr>
        <p:grpSpPr>
          <a:xfrm>
            <a:off x="446900" y="308919"/>
            <a:ext cx="11298197" cy="98856"/>
            <a:chOff x="446900" y="308919"/>
            <a:chExt cx="11298197" cy="988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BCE3A9-75C6-A744-8313-10C3C26A5478}"/>
                </a:ext>
              </a:extLst>
            </p:cNvPr>
            <p:cNvSpPr/>
            <p:nvPr/>
          </p:nvSpPr>
          <p:spPr>
            <a:xfrm>
              <a:off x="446900" y="308919"/>
              <a:ext cx="2154195" cy="98856"/>
            </a:xfrm>
            <a:prstGeom prst="rect">
              <a:avLst/>
            </a:prstGeom>
            <a:solidFill>
              <a:srgbClr val="50C1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6C7823-EF56-0D48-838F-328BDE2F47E4}"/>
                </a:ext>
              </a:extLst>
            </p:cNvPr>
            <p:cNvSpPr/>
            <p:nvPr/>
          </p:nvSpPr>
          <p:spPr>
            <a:xfrm>
              <a:off x="2732900" y="308919"/>
              <a:ext cx="2154195" cy="98856"/>
            </a:xfrm>
            <a:prstGeom prst="rect">
              <a:avLst/>
            </a:prstGeom>
            <a:solidFill>
              <a:srgbClr val="98D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3A6283-184F-5044-9EC1-1B5994F6AF10}"/>
                </a:ext>
              </a:extLst>
            </p:cNvPr>
            <p:cNvSpPr/>
            <p:nvPr/>
          </p:nvSpPr>
          <p:spPr>
            <a:xfrm>
              <a:off x="5018900" y="308919"/>
              <a:ext cx="2154195" cy="98856"/>
            </a:xfrm>
            <a:prstGeom prst="rect">
              <a:avLst/>
            </a:prstGeom>
            <a:solidFill>
              <a:srgbClr val="FFC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E6A240-1D79-7347-B7F7-DE2781AE8CA3}"/>
                </a:ext>
              </a:extLst>
            </p:cNvPr>
            <p:cNvSpPr/>
            <p:nvPr/>
          </p:nvSpPr>
          <p:spPr>
            <a:xfrm>
              <a:off x="7304901" y="308919"/>
              <a:ext cx="2154195" cy="98856"/>
            </a:xfrm>
            <a:prstGeom prst="rect">
              <a:avLst/>
            </a:prstGeom>
            <a:solidFill>
              <a:srgbClr val="FF9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B8836F-7250-1D47-8B98-EE59BBA847DA}"/>
                </a:ext>
              </a:extLst>
            </p:cNvPr>
            <p:cNvSpPr/>
            <p:nvPr/>
          </p:nvSpPr>
          <p:spPr>
            <a:xfrm>
              <a:off x="9590902" y="308919"/>
              <a:ext cx="2154195" cy="98856"/>
            </a:xfrm>
            <a:prstGeom prst="rect">
              <a:avLst/>
            </a:prstGeom>
            <a:solidFill>
              <a:srgbClr val="F04E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C25DF3E-850B-CD4E-B2CB-08F307DE0E35}"/>
              </a:ext>
            </a:extLst>
          </p:cNvPr>
          <p:cNvSpPr txBox="1"/>
          <p:nvPr/>
        </p:nvSpPr>
        <p:spPr>
          <a:xfrm>
            <a:off x="5400135" y="5328983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endParaRPr kumimoji="1" lang="ko-Kore-CA" altLang="en-US" sz="4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46A97E-D3FB-924B-9233-8CABBD3A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49" y="1287602"/>
            <a:ext cx="3515495" cy="35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2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4744</Words>
  <Application>Microsoft Macintosh PowerPoint</Application>
  <PresentationFormat>와이드스크린</PresentationFormat>
  <Paragraphs>622</Paragraphs>
  <Slides>89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6" baseType="lpstr">
      <vt:lpstr>Calibri</vt:lpstr>
      <vt:lpstr>NANUMBARUNGOTHIC LIGHT</vt:lpstr>
      <vt:lpstr>NANUMBARUNGOTHIC LIGHT</vt:lpstr>
      <vt:lpstr>Arial</vt:lpstr>
      <vt:lpstr>NanumBarunGothic</vt:lpstr>
      <vt:lpstr>Calibri Light</vt:lpstr>
      <vt:lpstr>Office 테마</vt:lpstr>
      <vt:lpstr>데이터 사이언스 전공 프로젝트 서울특별시 및 광역시 기준 계약 종별 미래 전력사용량 예측</vt:lpstr>
      <vt:lpstr>목차</vt:lpstr>
      <vt:lpstr>PowerPoint 프레젠테이션</vt:lpstr>
      <vt:lpstr>1. 기획 배경</vt:lpstr>
      <vt:lpstr>1. WBS</vt:lpstr>
      <vt:lpstr>PowerPoint 프레젠테이션</vt:lpstr>
      <vt:lpstr>2. 데이터</vt:lpstr>
      <vt:lpstr>2. 데이터</vt:lpstr>
      <vt:lpstr>PowerPoint 프레젠테이션</vt:lpstr>
      <vt:lpstr>3. EDA</vt:lpstr>
      <vt:lpstr>3-1. EDA - 일반용</vt:lpstr>
      <vt:lpstr>3-1. EDA - 일반용</vt:lpstr>
      <vt:lpstr>3-1. EDA - 일반용</vt:lpstr>
      <vt:lpstr>3-1. EDA - 일반용</vt:lpstr>
      <vt:lpstr>3-1. EDA - 일반용</vt:lpstr>
      <vt:lpstr>3-1. EDA - 일반용</vt:lpstr>
      <vt:lpstr>3-1. EDA - 일반용</vt:lpstr>
      <vt:lpstr>3-2. EDA - 산업용</vt:lpstr>
      <vt:lpstr>3-2. EDA - 산업용</vt:lpstr>
      <vt:lpstr>3-2. EDA - 산업용</vt:lpstr>
      <vt:lpstr>3-2. EDA - 산업용</vt:lpstr>
      <vt:lpstr>3-2. EDA - 산업용</vt:lpstr>
      <vt:lpstr>3-2. EDA - 산업용</vt:lpstr>
      <vt:lpstr>3-2. EDA - 산업용</vt:lpstr>
      <vt:lpstr>3-3. EDA - 가로등</vt:lpstr>
      <vt:lpstr>3-3. EDA - 가로등</vt:lpstr>
      <vt:lpstr>3-3. EDA - 가로등</vt:lpstr>
      <vt:lpstr>3-3. EDA - 가로등</vt:lpstr>
      <vt:lpstr>3-3. EDA - 가로등</vt:lpstr>
      <vt:lpstr>3-3. EDA - 가로등</vt:lpstr>
      <vt:lpstr>3-4. EDA - 심야 전력</vt:lpstr>
      <vt:lpstr>3-4. EDA - 심야 전력</vt:lpstr>
      <vt:lpstr>3-4. EDA - 심야 전력</vt:lpstr>
      <vt:lpstr>3-4. EDA - 심야 전력</vt:lpstr>
      <vt:lpstr>3-4. EDA - 심야 전력</vt:lpstr>
      <vt:lpstr>3-4. EDA - 심야 전력</vt:lpstr>
      <vt:lpstr>3-5. EDA - 농사용</vt:lpstr>
      <vt:lpstr>3-5. EDA - 농사용</vt:lpstr>
      <vt:lpstr>3-5. EDA - 농사용</vt:lpstr>
      <vt:lpstr>3-5. EDA - 농사용</vt:lpstr>
      <vt:lpstr>3-5. EDA - 농사용</vt:lpstr>
      <vt:lpstr>3-5. EDA - 농사용</vt:lpstr>
      <vt:lpstr>3-6. EDA - 주택용</vt:lpstr>
      <vt:lpstr>3-6. EDA - 주택용</vt:lpstr>
      <vt:lpstr>3-6. EDA - 주택용</vt:lpstr>
      <vt:lpstr>3-6. EDA - 주택용</vt:lpstr>
      <vt:lpstr>3-6. EDA - 주택용</vt:lpstr>
      <vt:lpstr>3-6. EDA - 주택용</vt:lpstr>
      <vt:lpstr>3-7. EDA - 교육용</vt:lpstr>
      <vt:lpstr>3-7. EDA - 교육용</vt:lpstr>
      <vt:lpstr>3-7. EDA - 교육용</vt:lpstr>
      <vt:lpstr>3-7. EDA - 교육용</vt:lpstr>
      <vt:lpstr>3-7. EDA - 교육용</vt:lpstr>
      <vt:lpstr>3-7. EDA - 교육용</vt:lpstr>
      <vt:lpstr>PowerPoint 프레젠테이션</vt:lpstr>
      <vt:lpstr>4. 전처리</vt:lpstr>
      <vt:lpstr>4. 전처리</vt:lpstr>
      <vt:lpstr>PowerPoint 프레젠테이션</vt:lpstr>
      <vt:lpstr>5. 모델 평가 지표</vt:lpstr>
      <vt:lpstr>6. 모델1 - MultipleLinearRegression</vt:lpstr>
      <vt:lpstr>6. 모델1 - MultipleLinearRegression 결과</vt:lpstr>
      <vt:lpstr>6. 모델1 - MultipleLinearRegression 결과</vt:lpstr>
      <vt:lpstr>6. 모델1 - MultipleLinearRegression 결과</vt:lpstr>
      <vt:lpstr>6. 모델1 - MultipleLinearRegression 결과</vt:lpstr>
      <vt:lpstr>6. 모델1 - MultipleLinearRegression 결과</vt:lpstr>
      <vt:lpstr>6. 모델1 - MultipleLinearRegression 결과</vt:lpstr>
      <vt:lpstr>6. 모델1 - MultipleLinearRegression 결과</vt:lpstr>
      <vt:lpstr>6. 모델1 - MultipleLinearRegression 결과</vt:lpstr>
      <vt:lpstr>6. 모델1 - MultipleLinearRegression 결과</vt:lpstr>
      <vt:lpstr>6. 모델1 - MultipleLinearRegression 결과</vt:lpstr>
      <vt:lpstr>6. 모델2 - RandomForest</vt:lpstr>
      <vt:lpstr>6. 모델2 - RandomForest</vt:lpstr>
      <vt:lpstr>6. 모델2 - RandomForest 결과   log 변환 전</vt:lpstr>
      <vt:lpstr>6. 모델2 - RandomForest 결과   log 변환 후</vt:lpstr>
      <vt:lpstr>6. 모델3 - LightGBM</vt:lpstr>
      <vt:lpstr>6. 모델3 - LightGBM</vt:lpstr>
      <vt:lpstr>6. 모델3 - LightGBM 결과</vt:lpstr>
      <vt:lpstr>6. 모델4 - XGBoost</vt:lpstr>
      <vt:lpstr>6. 모델4 - XGBoost</vt:lpstr>
      <vt:lpstr>6. 모델4 - XGBoost 결과</vt:lpstr>
      <vt:lpstr>6. 모델5 - Catboost</vt:lpstr>
      <vt:lpstr>6. 모델4 - Catboost</vt:lpstr>
      <vt:lpstr>6. 모델5 - Catboost 결과</vt:lpstr>
      <vt:lpstr>PowerPoint 프레젠테이션</vt:lpstr>
      <vt:lpstr>7. 모델 비교 및 최종 모델 선정</vt:lpstr>
      <vt:lpstr>PowerPoint 프레젠테이션</vt:lpstr>
      <vt:lpstr>8. 기대 효과</vt:lpstr>
      <vt:lpstr>9. 참고 자료</vt:lpstr>
      <vt:lpstr>질의 응답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사이언스 전공 프로젝트 서울특별시 및 광역시 기준계약 종별 미래 전력사용량 예측</dc:title>
  <dc:creator>최민정</dc:creator>
  <cp:lastModifiedBy>최민정</cp:lastModifiedBy>
  <cp:revision>40</cp:revision>
  <dcterms:created xsi:type="dcterms:W3CDTF">2022-03-29T08:18:37Z</dcterms:created>
  <dcterms:modified xsi:type="dcterms:W3CDTF">2022-04-01T03:21:15Z</dcterms:modified>
</cp:coreProperties>
</file>